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0"/>
  </p:notesMasterIdLst>
  <p:sldIdLst>
    <p:sldId id="308" r:id="rId2"/>
    <p:sldId id="459" r:id="rId3"/>
    <p:sldId id="460" r:id="rId4"/>
    <p:sldId id="462" r:id="rId5"/>
    <p:sldId id="487" r:id="rId6"/>
    <p:sldId id="463" r:id="rId7"/>
    <p:sldId id="267" r:id="rId8"/>
    <p:sldId id="269" r:id="rId9"/>
    <p:sldId id="408" r:id="rId10"/>
    <p:sldId id="409" r:id="rId11"/>
    <p:sldId id="486" r:id="rId12"/>
    <p:sldId id="480" r:id="rId13"/>
    <p:sldId id="481" r:id="rId14"/>
    <p:sldId id="482" r:id="rId15"/>
    <p:sldId id="483" r:id="rId16"/>
    <p:sldId id="484" r:id="rId17"/>
    <p:sldId id="485" r:id="rId18"/>
    <p:sldId id="410" r:id="rId19"/>
    <p:sldId id="424" r:id="rId20"/>
    <p:sldId id="433" r:id="rId21"/>
    <p:sldId id="428" r:id="rId22"/>
    <p:sldId id="436" r:id="rId23"/>
    <p:sldId id="437" r:id="rId24"/>
    <p:sldId id="438" r:id="rId25"/>
    <p:sldId id="430" r:id="rId26"/>
    <p:sldId id="431" r:id="rId27"/>
    <p:sldId id="432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280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440" r:id="rId59"/>
    <p:sldId id="441" r:id="rId60"/>
    <p:sldId id="442" r:id="rId61"/>
    <p:sldId id="461" r:id="rId62"/>
    <p:sldId id="453" r:id="rId63"/>
    <p:sldId id="454" r:id="rId64"/>
    <p:sldId id="455" r:id="rId65"/>
    <p:sldId id="456" r:id="rId66"/>
    <p:sldId id="457" r:id="rId67"/>
    <p:sldId id="458" r:id="rId68"/>
    <p:sldId id="447" r:id="rId6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C93C234E-9D0B-4D4E-AAB0-D7CB27994CB3}">
  <a:tblStyle styleId="{C93C234E-9D0B-4D4E-AAB0-D7CB27994CB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-1324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613536"/>
            <a:ext cx="3960000" cy="4631054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90000"/>
                  <a:lumOff val="10000"/>
                </a:schemeClr>
              </a:buClr>
              <a:defRPr sz="1600"/>
            </a:lvl1pPr>
            <a:lvl2pPr marL="541312" indent="-285750">
              <a:buClr>
                <a:schemeClr val="accent2">
                  <a:lumMod val="90000"/>
                  <a:lumOff val="10000"/>
                </a:schemeClr>
              </a:buClr>
              <a:buFont typeface="Wingdings" charset="2"/>
              <a:buChar char="§"/>
              <a:defRPr sz="1500"/>
            </a:lvl2pPr>
            <a:lvl3pPr>
              <a:buClr>
                <a:schemeClr val="accent2">
                  <a:lumMod val="90000"/>
                  <a:lumOff val="10000"/>
                </a:schemeClr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613536"/>
            <a:ext cx="3960000" cy="4631054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90000"/>
                  <a:lumOff val="10000"/>
                </a:schemeClr>
              </a:buClr>
              <a:defRPr sz="1600"/>
            </a:lvl1pPr>
            <a:lvl2pPr marL="541312" indent="-285750">
              <a:buClr>
                <a:schemeClr val="accent2">
                  <a:lumMod val="90000"/>
                  <a:lumOff val="10000"/>
                </a:schemeClr>
              </a:buClr>
              <a:buFont typeface="Wingdings" charset="2"/>
              <a:buChar char="§"/>
              <a:defRPr sz="1500"/>
            </a:lvl2pPr>
            <a:lvl3pPr>
              <a:buClr>
                <a:schemeClr val="accent2">
                  <a:lumMod val="90000"/>
                  <a:lumOff val="10000"/>
                </a:schemeClr>
              </a:buCl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6494-9322-42D4-89C0-371FCD90BCBB}" type="datetime1">
              <a:rPr lang="de-AT" smtClean="0"/>
              <a:pPr/>
              <a:t>09.08.2021</a:t>
            </a:fld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1354562" y="6494471"/>
            <a:ext cx="3217443" cy="309702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Fusszeile</a:t>
            </a:r>
            <a:endParaRPr lang="de-AT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 smtClean="0"/>
              <a:t>Slide </a:t>
            </a:r>
            <a:fld id="{BE3DC40E-DBBE-4E2D-9EEC-FBF0DA0E9179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3.png"/><Relationship Id="rId7" Type="http://schemas.openxmlformats.org/officeDocument/2006/relationships/image" Target="../media/image5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69.png"/><Relationship Id="rId4" Type="http://schemas.openxmlformats.org/officeDocument/2006/relationships/image" Target="../media/image52.png"/><Relationship Id="rId9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305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>
                <a:solidFill>
                  <a:srgbClr val="002060"/>
                </a:solidFill>
              </a:rPr>
              <a:t>Bottom-lines of </a:t>
            </a:r>
            <a:r>
              <a:rPr lang="en-US" dirty="0" smtClean="0">
                <a:solidFill>
                  <a:srgbClr val="002060"/>
                </a:solidFill>
              </a:rPr>
              <a:t>Sessions 1- 9 </a:t>
            </a:r>
            <a:r>
              <a:rPr lang="en-US" dirty="0">
                <a:solidFill>
                  <a:srgbClr val="002060"/>
                </a:solidFill>
              </a:rPr>
              <a:t>and Business Process </a:t>
            </a:r>
            <a:r>
              <a:rPr lang="en-US" dirty="0" smtClean="0">
                <a:solidFill>
                  <a:srgbClr val="002060"/>
                </a:solidFill>
              </a:rPr>
              <a:t>Management</a:t>
            </a:r>
            <a:r>
              <a:rPr lang="en-US" dirty="0" smtClean="0"/>
              <a:t> 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0" y="1154984"/>
            <a:ext cx="91440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>
              <a:spcBef>
                <a:spcPts val="0"/>
              </a:spcBef>
              <a:buSzPts val="2800"/>
            </a:pPr>
            <a:r>
              <a:rPr lang="en-US" sz="2800" dirty="0" smtClean="0">
                <a:solidFill>
                  <a:srgbClr val="00B050"/>
                </a:solidFill>
              </a:rPr>
              <a:t>Milestone 1- Motivation for the Course SOA and WS</a:t>
            </a:r>
          </a:p>
          <a:p>
            <a:pPr marL="342900" lvl="0">
              <a:spcBef>
                <a:spcPts val="0"/>
              </a:spcBef>
              <a:buSzPts val="2800"/>
            </a:pPr>
            <a:r>
              <a:rPr lang="en-US" sz="2800" dirty="0" smtClean="0">
                <a:solidFill>
                  <a:srgbClr val="00B050"/>
                </a:solidFill>
              </a:rPr>
              <a:t>Milestone 2 – SOA Concepts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800" dirty="0" smtClean="0">
                <a:solidFill>
                  <a:srgbClr val="00B050"/>
                </a:solidFill>
              </a:rPr>
              <a:t>Milestone 3 – BPMS for Enterprise Apps Development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Language for  BPMS (Terminologies)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Introduction to Process Aware Information System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BPMS- Architecture  and Benefits 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Business Process Modeling   and features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Business Process Elements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What is BPMN? and Why BPMN</a:t>
            </a:r>
            <a:r>
              <a:rPr lang="en-US" sz="2000" dirty="0" smtClean="0">
                <a:solidFill>
                  <a:srgbClr val="FF0000"/>
                </a:solidFill>
              </a:rPr>
              <a:t>?</a:t>
            </a: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Business process Model Notation  - Overview</a:t>
            </a:r>
            <a:endParaRPr lang="en-US" dirty="0" smtClean="0">
              <a:solidFill>
                <a:srgbClr val="FF0000"/>
              </a:solidFill>
            </a:endParaRPr>
          </a:p>
          <a:p>
            <a:pPr marL="1257300" lvl="2">
              <a:spcBef>
                <a:spcPts val="560"/>
              </a:spcBef>
              <a:buSzPts val="2800"/>
            </a:pPr>
            <a:r>
              <a:rPr lang="en-US" sz="2000" dirty="0" smtClean="0">
                <a:solidFill>
                  <a:srgbClr val="FF0000"/>
                </a:solidFill>
              </a:rPr>
              <a:t>BPMN Concepts</a:t>
            </a:r>
          </a:p>
          <a:p>
            <a:pPr marL="285750" indent="-285750">
              <a:spcBef>
                <a:spcPts val="560"/>
              </a:spcBef>
              <a:buSzPts val="2800"/>
              <a:buFont typeface="Arial" pitchFamily="34" charset="0"/>
              <a:buChar char="•"/>
            </a:pPr>
            <a:r>
              <a:rPr lang="en-US" dirty="0" smtClean="0"/>
              <a:t>Thought </a:t>
            </a:r>
            <a:r>
              <a:rPr lang="en-US" dirty="0" smtClean="0"/>
              <a:t>of the </a:t>
            </a:r>
            <a:r>
              <a:rPr lang="en-US" dirty="0" smtClean="0"/>
              <a:t>Day</a:t>
            </a:r>
          </a:p>
          <a:p>
            <a:pPr marL="285750" indent="-285750">
              <a:spcBef>
                <a:spcPts val="560"/>
              </a:spcBef>
              <a:buSzPts val="2800"/>
              <a:buFont typeface="Arial" pitchFamily="34" charset="0"/>
              <a:buChar char="•"/>
            </a:pPr>
            <a:r>
              <a:rPr lang="en-US" dirty="0" smtClean="0"/>
              <a:t>Review of BPMN Concepts and Notations</a:t>
            </a:r>
            <a:endParaRPr lang="en-US" dirty="0" smtClean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Simple </a:t>
            </a:r>
            <a:r>
              <a:rPr lang="en-US" sz="2800" dirty="0" smtClean="0"/>
              <a:t>Case Studies- BPMN Diagram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smtClean="0"/>
              <a:t>Types of BPMN Diagram</a:t>
            </a: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23874"/>
            <a:ext cx="8458199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41" name="Google Shape;441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/>
          </a:p>
          <a:p>
            <a:pPr marL="342900" lvl="0" indent="-34290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/>
              <a:t>Business Process Modeling </a:t>
            </a:r>
            <a:endParaRPr/>
          </a:p>
          <a:p>
            <a:pPr marL="342900" lvl="0" indent="-34290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/>
              <a:t>Case Studies using</a:t>
            </a:r>
            <a:endParaRPr/>
          </a:p>
          <a:p>
            <a:pPr marL="342900" lvl="0" indent="-34290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/>
              <a:t>BPMN Notation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519113"/>
            <a:ext cx="752475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5400" y="3962400"/>
            <a:ext cx="685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CAB Booking – Business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915400" cy="662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9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519113"/>
            <a:ext cx="752475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440737" cy="914400"/>
          </a:xfrm>
        </p:spPr>
        <p:txBody>
          <a:bodyPr/>
          <a:lstStyle/>
          <a:p>
            <a:r>
              <a:rPr lang="en-GB" smtClean="0"/>
              <a:t>Example – doctor’s office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smtClean="0"/>
              <a:t>A text description of the choreography was presented as so:</a:t>
            </a:r>
          </a:p>
          <a:p>
            <a:r>
              <a:rPr lang="en-GB" sz="2000" smtClean="0"/>
              <a:t>1) Patient send a "I want to see doctor" message to the Receptionist </a:t>
            </a:r>
          </a:p>
          <a:p>
            <a:r>
              <a:rPr lang="en-GB" sz="2000" smtClean="0"/>
              <a:t>2) Receptionist send a "Are you available ?" message to a a list of Doctors </a:t>
            </a:r>
          </a:p>
          <a:p>
            <a:r>
              <a:rPr lang="en-GB" sz="2000" smtClean="0"/>
              <a:t>3) One doctor send a "I'm available" message to the Receptionist. </a:t>
            </a:r>
          </a:p>
          <a:p>
            <a:r>
              <a:rPr lang="en-GB" sz="2000" smtClean="0"/>
              <a:t>4) Receptionist send a "I'll book you" message to the Doctor. </a:t>
            </a:r>
          </a:p>
          <a:p>
            <a:r>
              <a:rPr lang="en-GB" sz="2000" smtClean="0"/>
              <a:t>5) Receptionist send a "Go see doctor" message to the Patient </a:t>
            </a:r>
          </a:p>
          <a:p>
            <a:r>
              <a:rPr lang="en-GB" sz="2000" smtClean="0"/>
              <a:t>6) Patient send a "I feel sick" message to Doctor </a:t>
            </a:r>
          </a:p>
          <a:p>
            <a:r>
              <a:rPr lang="en-GB" sz="2000" smtClean="0"/>
              <a:t>7) Doctor send a "Prepare this medicine" message to Receptionist </a:t>
            </a:r>
          </a:p>
          <a:p>
            <a:r>
              <a:rPr lang="en-GB" sz="2000" smtClean="0"/>
              <a:t>8) Doctor send a "Pickup your medicine and you can leave" message to Patient </a:t>
            </a:r>
          </a:p>
          <a:p>
            <a:r>
              <a:rPr lang="en-GB" sz="2000" smtClean="0"/>
              <a:t>9) Patient send a "I need my medicine" message to Receptionist </a:t>
            </a:r>
          </a:p>
          <a:p>
            <a:r>
              <a:rPr lang="en-GB" sz="2000" smtClean="0"/>
              <a:t>10) Receptionist send a "Here is your medicine" message to Patient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5" descr="2PartyChoreogra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1366838"/>
            <a:ext cx="8515350" cy="412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23875"/>
            <a:ext cx="8610600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17" y="1277101"/>
            <a:ext cx="9086215" cy="5581015"/>
            <a:chOff x="57917" y="1277101"/>
            <a:chExt cx="9086215" cy="5581015"/>
          </a:xfrm>
        </p:grpSpPr>
        <p:sp>
          <p:nvSpPr>
            <p:cNvPr id="3" name="object 3"/>
            <p:cNvSpPr/>
            <p:nvPr/>
          </p:nvSpPr>
          <p:spPr>
            <a:xfrm>
              <a:off x="57917" y="1277101"/>
              <a:ext cx="9086082" cy="5580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371600"/>
              <a:ext cx="8839200" cy="5334000"/>
            </a:xfrm>
            <a:custGeom>
              <a:avLst/>
              <a:gdLst/>
              <a:ahLst/>
              <a:cxnLst/>
              <a:rect l="l" t="t" r="r" b="b"/>
              <a:pathLst>
                <a:path w="8839200" h="5334000">
                  <a:moveTo>
                    <a:pt x="8721217" y="0"/>
                  </a:moveTo>
                  <a:lnTo>
                    <a:pt x="117982" y="0"/>
                  </a:lnTo>
                  <a:lnTo>
                    <a:pt x="72057" y="9272"/>
                  </a:lnTo>
                  <a:lnTo>
                    <a:pt x="34555" y="34559"/>
                  </a:lnTo>
                  <a:lnTo>
                    <a:pt x="9271" y="72062"/>
                  </a:lnTo>
                  <a:lnTo>
                    <a:pt x="0" y="117983"/>
                  </a:lnTo>
                  <a:lnTo>
                    <a:pt x="0" y="5216017"/>
                  </a:lnTo>
                  <a:lnTo>
                    <a:pt x="9271" y="5261942"/>
                  </a:lnTo>
                  <a:lnTo>
                    <a:pt x="34555" y="5299444"/>
                  </a:lnTo>
                  <a:lnTo>
                    <a:pt x="72057" y="5324728"/>
                  </a:lnTo>
                  <a:lnTo>
                    <a:pt x="117982" y="5334000"/>
                  </a:lnTo>
                  <a:lnTo>
                    <a:pt x="8721217" y="5334000"/>
                  </a:lnTo>
                  <a:lnTo>
                    <a:pt x="8767137" y="5324728"/>
                  </a:lnTo>
                  <a:lnTo>
                    <a:pt x="8804640" y="5299444"/>
                  </a:lnTo>
                  <a:lnTo>
                    <a:pt x="8829927" y="5261942"/>
                  </a:lnTo>
                  <a:lnTo>
                    <a:pt x="8839200" y="5216017"/>
                  </a:lnTo>
                  <a:lnTo>
                    <a:pt x="8839200" y="117983"/>
                  </a:lnTo>
                  <a:lnTo>
                    <a:pt x="8829927" y="72062"/>
                  </a:lnTo>
                  <a:lnTo>
                    <a:pt x="8804640" y="34559"/>
                  </a:lnTo>
                  <a:lnTo>
                    <a:pt x="8767137" y="9272"/>
                  </a:lnTo>
                  <a:lnTo>
                    <a:pt x="872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3540" y="1514602"/>
            <a:ext cx="4821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An event is an </a:t>
            </a:r>
            <a:r>
              <a:rPr sz="1200" dirty="0">
                <a:latin typeface="Arial"/>
                <a:cs typeface="Arial"/>
              </a:rPr>
              <a:t>indicator that something </a:t>
            </a:r>
            <a:r>
              <a:rPr sz="1200" spc="-5" dirty="0">
                <a:latin typeface="Arial"/>
                <a:cs typeface="Arial"/>
              </a:rPr>
              <a:t>has happened within a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8620" y="1772411"/>
            <a:ext cx="2847340" cy="2411095"/>
            <a:chOff x="388620" y="1772411"/>
            <a:chExt cx="2847340" cy="2411095"/>
          </a:xfrm>
        </p:grpSpPr>
        <p:sp>
          <p:nvSpPr>
            <p:cNvPr id="7" name="object 7"/>
            <p:cNvSpPr/>
            <p:nvPr/>
          </p:nvSpPr>
          <p:spPr>
            <a:xfrm>
              <a:off x="388620" y="1772411"/>
              <a:ext cx="2846832" cy="2410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1373" y="1904999"/>
              <a:ext cx="2526665" cy="2091689"/>
            </a:xfrm>
            <a:custGeom>
              <a:avLst/>
              <a:gdLst/>
              <a:ahLst/>
              <a:cxnLst/>
              <a:rect l="l" t="t" r="r" b="b"/>
              <a:pathLst>
                <a:path w="2526665" h="2091689">
                  <a:moveTo>
                    <a:pt x="2448267" y="0"/>
                  </a:moveTo>
                  <a:lnTo>
                    <a:pt x="78371" y="0"/>
                  </a:lnTo>
                  <a:lnTo>
                    <a:pt x="47866" y="6153"/>
                  </a:lnTo>
                  <a:lnTo>
                    <a:pt x="22955" y="22939"/>
                  </a:lnTo>
                  <a:lnTo>
                    <a:pt x="6159" y="47845"/>
                  </a:lnTo>
                  <a:lnTo>
                    <a:pt x="0" y="78359"/>
                  </a:lnTo>
                  <a:lnTo>
                    <a:pt x="0" y="2012823"/>
                  </a:lnTo>
                  <a:lnTo>
                    <a:pt x="6159" y="2043283"/>
                  </a:lnTo>
                  <a:lnTo>
                    <a:pt x="22955" y="2068195"/>
                  </a:lnTo>
                  <a:lnTo>
                    <a:pt x="47866" y="2085010"/>
                  </a:lnTo>
                  <a:lnTo>
                    <a:pt x="78371" y="2091182"/>
                  </a:lnTo>
                  <a:lnTo>
                    <a:pt x="2448267" y="2091182"/>
                  </a:lnTo>
                  <a:lnTo>
                    <a:pt x="2478781" y="2085010"/>
                  </a:lnTo>
                  <a:lnTo>
                    <a:pt x="2503687" y="2068195"/>
                  </a:lnTo>
                  <a:lnTo>
                    <a:pt x="2520473" y="2043283"/>
                  </a:lnTo>
                  <a:lnTo>
                    <a:pt x="2526626" y="2012823"/>
                  </a:lnTo>
                  <a:lnTo>
                    <a:pt x="2526626" y="78359"/>
                  </a:lnTo>
                  <a:lnTo>
                    <a:pt x="2520473" y="47845"/>
                  </a:lnTo>
                  <a:lnTo>
                    <a:pt x="2503687" y="22939"/>
                  </a:lnTo>
                  <a:lnTo>
                    <a:pt x="2478781" y="6153"/>
                  </a:lnTo>
                  <a:lnTo>
                    <a:pt x="2448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1373" y="1904999"/>
              <a:ext cx="2526665" cy="2091689"/>
            </a:xfrm>
            <a:custGeom>
              <a:avLst/>
              <a:gdLst/>
              <a:ahLst/>
              <a:cxnLst/>
              <a:rect l="l" t="t" r="r" b="b"/>
              <a:pathLst>
                <a:path w="2526665" h="2091689">
                  <a:moveTo>
                    <a:pt x="0" y="78359"/>
                  </a:moveTo>
                  <a:lnTo>
                    <a:pt x="6159" y="47845"/>
                  </a:lnTo>
                  <a:lnTo>
                    <a:pt x="22955" y="22939"/>
                  </a:lnTo>
                  <a:lnTo>
                    <a:pt x="47866" y="6153"/>
                  </a:lnTo>
                  <a:lnTo>
                    <a:pt x="78371" y="0"/>
                  </a:lnTo>
                  <a:lnTo>
                    <a:pt x="2448267" y="0"/>
                  </a:lnTo>
                  <a:lnTo>
                    <a:pt x="2478781" y="6153"/>
                  </a:lnTo>
                  <a:lnTo>
                    <a:pt x="2503687" y="22939"/>
                  </a:lnTo>
                  <a:lnTo>
                    <a:pt x="2520473" y="47845"/>
                  </a:lnTo>
                  <a:lnTo>
                    <a:pt x="2526626" y="78359"/>
                  </a:lnTo>
                  <a:lnTo>
                    <a:pt x="2526626" y="2012823"/>
                  </a:lnTo>
                  <a:lnTo>
                    <a:pt x="2520473" y="2043283"/>
                  </a:lnTo>
                  <a:lnTo>
                    <a:pt x="2503687" y="2068195"/>
                  </a:lnTo>
                  <a:lnTo>
                    <a:pt x="2478781" y="2085010"/>
                  </a:lnTo>
                  <a:lnTo>
                    <a:pt x="2448267" y="2091182"/>
                  </a:lnTo>
                  <a:lnTo>
                    <a:pt x="78371" y="2091182"/>
                  </a:lnTo>
                  <a:lnTo>
                    <a:pt x="47866" y="2085010"/>
                  </a:lnTo>
                  <a:lnTo>
                    <a:pt x="22955" y="2068195"/>
                  </a:lnTo>
                  <a:lnTo>
                    <a:pt x="6159" y="2043283"/>
                  </a:lnTo>
                  <a:lnTo>
                    <a:pt x="0" y="2012823"/>
                  </a:lnTo>
                  <a:lnTo>
                    <a:pt x="0" y="78359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8572" y="65311"/>
            <a:ext cx="225602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Eve</a:t>
            </a:r>
            <a:r>
              <a:rPr dirty="0"/>
              <a:t>n</a:t>
            </a:r>
            <a:r>
              <a:rPr spc="-5" dirty="0"/>
              <a:t>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5336" y="894715"/>
            <a:ext cx="365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Introduction 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BPMN 2.0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Concepts |</a:t>
            </a:r>
            <a:r>
              <a:rPr sz="120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452" y="2086178"/>
            <a:ext cx="21755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Start</a:t>
            </a:r>
            <a:r>
              <a:rPr sz="12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Event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process commences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because  something has happened, such  as a message received or a  date 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reached.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50035" y="1772411"/>
            <a:ext cx="4429125" cy="2411095"/>
            <a:chOff x="1550035" y="1772411"/>
            <a:chExt cx="4429125" cy="2411095"/>
          </a:xfrm>
        </p:grpSpPr>
        <p:sp>
          <p:nvSpPr>
            <p:cNvPr id="14" name="object 14"/>
            <p:cNvSpPr/>
            <p:nvPr/>
          </p:nvSpPr>
          <p:spPr>
            <a:xfrm>
              <a:off x="1550035" y="3238500"/>
              <a:ext cx="571500" cy="571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1820" y="1772411"/>
              <a:ext cx="2846832" cy="2410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64535" y="1904999"/>
              <a:ext cx="2526665" cy="2091689"/>
            </a:xfrm>
            <a:custGeom>
              <a:avLst/>
              <a:gdLst/>
              <a:ahLst/>
              <a:cxnLst/>
              <a:rect l="l" t="t" r="r" b="b"/>
              <a:pathLst>
                <a:path w="2526665" h="2091689">
                  <a:moveTo>
                    <a:pt x="2448305" y="0"/>
                  </a:moveTo>
                  <a:lnTo>
                    <a:pt x="78359" y="0"/>
                  </a:lnTo>
                  <a:lnTo>
                    <a:pt x="47898" y="6153"/>
                  </a:lnTo>
                  <a:lnTo>
                    <a:pt x="22987" y="22939"/>
                  </a:lnTo>
                  <a:lnTo>
                    <a:pt x="6171" y="47845"/>
                  </a:lnTo>
                  <a:lnTo>
                    <a:pt x="0" y="78359"/>
                  </a:lnTo>
                  <a:lnTo>
                    <a:pt x="0" y="2012823"/>
                  </a:lnTo>
                  <a:lnTo>
                    <a:pt x="6171" y="2043283"/>
                  </a:lnTo>
                  <a:lnTo>
                    <a:pt x="22987" y="2068195"/>
                  </a:lnTo>
                  <a:lnTo>
                    <a:pt x="47898" y="2085010"/>
                  </a:lnTo>
                  <a:lnTo>
                    <a:pt x="78359" y="2091182"/>
                  </a:lnTo>
                  <a:lnTo>
                    <a:pt x="2448305" y="2091182"/>
                  </a:lnTo>
                  <a:lnTo>
                    <a:pt x="2478819" y="2085010"/>
                  </a:lnTo>
                  <a:lnTo>
                    <a:pt x="2503725" y="2068195"/>
                  </a:lnTo>
                  <a:lnTo>
                    <a:pt x="2520511" y="2043283"/>
                  </a:lnTo>
                  <a:lnTo>
                    <a:pt x="2526665" y="2012823"/>
                  </a:lnTo>
                  <a:lnTo>
                    <a:pt x="2526665" y="78359"/>
                  </a:lnTo>
                  <a:lnTo>
                    <a:pt x="2520511" y="47845"/>
                  </a:lnTo>
                  <a:lnTo>
                    <a:pt x="2503725" y="22939"/>
                  </a:lnTo>
                  <a:lnTo>
                    <a:pt x="2478819" y="6153"/>
                  </a:lnTo>
                  <a:lnTo>
                    <a:pt x="2448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64535" y="1904999"/>
              <a:ext cx="2526665" cy="2091689"/>
            </a:xfrm>
            <a:custGeom>
              <a:avLst/>
              <a:gdLst/>
              <a:ahLst/>
              <a:cxnLst/>
              <a:rect l="l" t="t" r="r" b="b"/>
              <a:pathLst>
                <a:path w="2526665" h="2091689">
                  <a:moveTo>
                    <a:pt x="0" y="78359"/>
                  </a:moveTo>
                  <a:lnTo>
                    <a:pt x="6171" y="47845"/>
                  </a:lnTo>
                  <a:lnTo>
                    <a:pt x="22987" y="22939"/>
                  </a:lnTo>
                  <a:lnTo>
                    <a:pt x="47898" y="6153"/>
                  </a:lnTo>
                  <a:lnTo>
                    <a:pt x="78359" y="0"/>
                  </a:lnTo>
                  <a:lnTo>
                    <a:pt x="2448305" y="0"/>
                  </a:lnTo>
                  <a:lnTo>
                    <a:pt x="2478819" y="6153"/>
                  </a:lnTo>
                  <a:lnTo>
                    <a:pt x="2503725" y="22939"/>
                  </a:lnTo>
                  <a:lnTo>
                    <a:pt x="2520511" y="47845"/>
                  </a:lnTo>
                  <a:lnTo>
                    <a:pt x="2526665" y="78359"/>
                  </a:lnTo>
                  <a:lnTo>
                    <a:pt x="2526665" y="2012823"/>
                  </a:lnTo>
                  <a:lnTo>
                    <a:pt x="2520511" y="2043283"/>
                  </a:lnTo>
                  <a:lnTo>
                    <a:pt x="2503725" y="2068195"/>
                  </a:lnTo>
                  <a:lnTo>
                    <a:pt x="2478819" y="2085010"/>
                  </a:lnTo>
                  <a:lnTo>
                    <a:pt x="2448305" y="2091182"/>
                  </a:lnTo>
                  <a:lnTo>
                    <a:pt x="78359" y="2091182"/>
                  </a:lnTo>
                  <a:lnTo>
                    <a:pt x="47898" y="2085010"/>
                  </a:lnTo>
                  <a:lnTo>
                    <a:pt x="22987" y="2068195"/>
                  </a:lnTo>
                  <a:lnTo>
                    <a:pt x="6171" y="2043283"/>
                  </a:lnTo>
                  <a:lnTo>
                    <a:pt x="0" y="2012823"/>
                  </a:lnTo>
                  <a:lnTo>
                    <a:pt x="0" y="78359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19983" y="2086178"/>
            <a:ext cx="19792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Intermediate </a:t>
            </a: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Events  </a:t>
            </a:r>
            <a:r>
              <a:rPr sz="1200" dirty="0">
                <a:latin typeface="Arial"/>
                <a:cs typeface="Arial"/>
              </a:rPr>
              <a:t>Intermediate </a:t>
            </a:r>
            <a:r>
              <a:rPr sz="1200" spc="-5" dirty="0">
                <a:latin typeface="Arial"/>
                <a:cs typeface="Arial"/>
              </a:rPr>
              <a:t>events happen  within </a:t>
            </a:r>
            <a:r>
              <a:rPr sz="1200" dirty="0">
                <a:latin typeface="Arial"/>
                <a:cs typeface="Arial"/>
              </a:rPr>
              <a:t>the flow of the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process  (between </a:t>
            </a:r>
            <a:r>
              <a:rPr sz="1200" dirty="0">
                <a:latin typeface="Arial"/>
                <a:cs typeface="Arial"/>
              </a:rPr>
              <a:t>the start </a:t>
            </a:r>
            <a:r>
              <a:rPr sz="1200" spc="-5" dirty="0">
                <a:latin typeface="Arial"/>
                <a:cs typeface="Arial"/>
              </a:rPr>
              <a:t>and end  events).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75020" y="1772411"/>
            <a:ext cx="2847340" cy="2411095"/>
            <a:chOff x="5875020" y="1772411"/>
            <a:chExt cx="2847340" cy="2411095"/>
          </a:xfrm>
        </p:grpSpPr>
        <p:sp>
          <p:nvSpPr>
            <p:cNvPr id="20" name="object 20"/>
            <p:cNvSpPr/>
            <p:nvPr/>
          </p:nvSpPr>
          <p:spPr>
            <a:xfrm>
              <a:off x="5875020" y="1772411"/>
              <a:ext cx="2846831" cy="2410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07735" y="1904999"/>
              <a:ext cx="2526665" cy="2091689"/>
            </a:xfrm>
            <a:custGeom>
              <a:avLst/>
              <a:gdLst/>
              <a:ahLst/>
              <a:cxnLst/>
              <a:rect l="l" t="t" r="r" b="b"/>
              <a:pathLst>
                <a:path w="2526665" h="2091689">
                  <a:moveTo>
                    <a:pt x="2448306" y="0"/>
                  </a:moveTo>
                  <a:lnTo>
                    <a:pt x="78359" y="0"/>
                  </a:lnTo>
                  <a:lnTo>
                    <a:pt x="47898" y="6153"/>
                  </a:lnTo>
                  <a:lnTo>
                    <a:pt x="22987" y="22939"/>
                  </a:lnTo>
                  <a:lnTo>
                    <a:pt x="6171" y="47845"/>
                  </a:lnTo>
                  <a:lnTo>
                    <a:pt x="0" y="78359"/>
                  </a:lnTo>
                  <a:lnTo>
                    <a:pt x="0" y="2012823"/>
                  </a:lnTo>
                  <a:lnTo>
                    <a:pt x="6171" y="2043283"/>
                  </a:lnTo>
                  <a:lnTo>
                    <a:pt x="22987" y="2068195"/>
                  </a:lnTo>
                  <a:lnTo>
                    <a:pt x="47898" y="2085010"/>
                  </a:lnTo>
                  <a:lnTo>
                    <a:pt x="78359" y="2091182"/>
                  </a:lnTo>
                  <a:lnTo>
                    <a:pt x="2448306" y="2091182"/>
                  </a:lnTo>
                  <a:lnTo>
                    <a:pt x="2478819" y="2085010"/>
                  </a:lnTo>
                  <a:lnTo>
                    <a:pt x="2503725" y="2068195"/>
                  </a:lnTo>
                  <a:lnTo>
                    <a:pt x="2520511" y="2043283"/>
                  </a:lnTo>
                  <a:lnTo>
                    <a:pt x="2526665" y="2012823"/>
                  </a:lnTo>
                  <a:lnTo>
                    <a:pt x="2526665" y="78359"/>
                  </a:lnTo>
                  <a:lnTo>
                    <a:pt x="2520511" y="47845"/>
                  </a:lnTo>
                  <a:lnTo>
                    <a:pt x="2503725" y="22939"/>
                  </a:lnTo>
                  <a:lnTo>
                    <a:pt x="2478819" y="6153"/>
                  </a:lnTo>
                  <a:lnTo>
                    <a:pt x="2448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07735" y="1904999"/>
              <a:ext cx="2526665" cy="2091689"/>
            </a:xfrm>
            <a:custGeom>
              <a:avLst/>
              <a:gdLst/>
              <a:ahLst/>
              <a:cxnLst/>
              <a:rect l="l" t="t" r="r" b="b"/>
              <a:pathLst>
                <a:path w="2526665" h="2091689">
                  <a:moveTo>
                    <a:pt x="0" y="78359"/>
                  </a:moveTo>
                  <a:lnTo>
                    <a:pt x="6171" y="47845"/>
                  </a:lnTo>
                  <a:lnTo>
                    <a:pt x="22987" y="22939"/>
                  </a:lnTo>
                  <a:lnTo>
                    <a:pt x="47898" y="6153"/>
                  </a:lnTo>
                  <a:lnTo>
                    <a:pt x="78359" y="0"/>
                  </a:lnTo>
                  <a:lnTo>
                    <a:pt x="2448306" y="0"/>
                  </a:lnTo>
                  <a:lnTo>
                    <a:pt x="2478819" y="6153"/>
                  </a:lnTo>
                  <a:lnTo>
                    <a:pt x="2503725" y="22939"/>
                  </a:lnTo>
                  <a:lnTo>
                    <a:pt x="2520511" y="47845"/>
                  </a:lnTo>
                  <a:lnTo>
                    <a:pt x="2526665" y="78359"/>
                  </a:lnTo>
                  <a:lnTo>
                    <a:pt x="2526665" y="2012823"/>
                  </a:lnTo>
                  <a:lnTo>
                    <a:pt x="2520511" y="2043283"/>
                  </a:lnTo>
                  <a:lnTo>
                    <a:pt x="2503725" y="2068195"/>
                  </a:lnTo>
                  <a:lnTo>
                    <a:pt x="2478819" y="2085010"/>
                  </a:lnTo>
                  <a:lnTo>
                    <a:pt x="2448306" y="2091182"/>
                  </a:lnTo>
                  <a:lnTo>
                    <a:pt x="78359" y="2091182"/>
                  </a:lnTo>
                  <a:lnTo>
                    <a:pt x="47898" y="2085010"/>
                  </a:lnTo>
                  <a:lnTo>
                    <a:pt x="22987" y="2068195"/>
                  </a:lnTo>
                  <a:lnTo>
                    <a:pt x="6171" y="2043283"/>
                  </a:lnTo>
                  <a:lnTo>
                    <a:pt x="0" y="2012823"/>
                  </a:lnTo>
                  <a:lnTo>
                    <a:pt x="0" y="78359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63817" y="2086178"/>
            <a:ext cx="21628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End</a:t>
            </a:r>
            <a:r>
              <a:rPr sz="12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Event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process </a:t>
            </a:r>
            <a:r>
              <a:rPr sz="1200" dirty="0">
                <a:latin typeface="Arial"/>
                <a:cs typeface="Arial"/>
              </a:rPr>
              <a:t>finishes </a:t>
            </a:r>
            <a:r>
              <a:rPr sz="1200" spc="-5" dirty="0">
                <a:latin typeface="Arial"/>
                <a:cs typeface="Arial"/>
              </a:rPr>
              <a:t>when an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end  is reached. Because a </a:t>
            </a:r>
            <a:r>
              <a:rPr sz="1200" dirty="0">
                <a:latin typeface="Arial"/>
                <a:cs typeface="Arial"/>
              </a:rPr>
              <a:t>process  may </a:t>
            </a:r>
            <a:r>
              <a:rPr sz="1200" spc="-5" dirty="0">
                <a:latin typeface="Arial"/>
                <a:cs typeface="Arial"/>
              </a:rPr>
              <a:t>have several </a:t>
            </a:r>
            <a:r>
              <a:rPr sz="1200" dirty="0">
                <a:latin typeface="Arial"/>
                <a:cs typeface="Arial"/>
              </a:rPr>
              <a:t>outcomes,  there may be multiple </a:t>
            </a:r>
            <a:r>
              <a:rPr sz="1200" spc="-5" dirty="0">
                <a:latin typeface="Arial"/>
                <a:cs typeface="Arial"/>
              </a:rPr>
              <a:t>end  events.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43000" y="3238500"/>
            <a:ext cx="6858000" cy="3034665"/>
            <a:chOff x="1143000" y="3238500"/>
            <a:chExt cx="6858000" cy="3034665"/>
          </a:xfrm>
        </p:grpSpPr>
        <p:sp>
          <p:nvSpPr>
            <p:cNvPr id="25" name="object 25"/>
            <p:cNvSpPr/>
            <p:nvPr/>
          </p:nvSpPr>
          <p:spPr>
            <a:xfrm>
              <a:off x="4217035" y="3238500"/>
              <a:ext cx="571500" cy="571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98334" y="3238500"/>
              <a:ext cx="571500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19655" y="3962400"/>
              <a:ext cx="402336" cy="4846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74773" y="3987419"/>
              <a:ext cx="294767" cy="3878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4773" y="3987419"/>
              <a:ext cx="295275" cy="387985"/>
            </a:xfrm>
            <a:custGeom>
              <a:avLst/>
              <a:gdLst/>
              <a:ahLst/>
              <a:cxnLst/>
              <a:rect l="l" t="t" r="r" b="b"/>
              <a:pathLst>
                <a:path w="295275" h="387985">
                  <a:moveTo>
                    <a:pt x="163068" y="0"/>
                  </a:moveTo>
                  <a:lnTo>
                    <a:pt x="221106" y="221106"/>
                  </a:lnTo>
                  <a:lnTo>
                    <a:pt x="294767" y="201802"/>
                  </a:lnTo>
                  <a:lnTo>
                    <a:pt x="186055" y="387857"/>
                  </a:lnTo>
                  <a:lnTo>
                    <a:pt x="0" y="279018"/>
                  </a:lnTo>
                  <a:lnTo>
                    <a:pt x="73659" y="259714"/>
                  </a:lnTo>
                  <a:lnTo>
                    <a:pt x="15748" y="38607"/>
                  </a:lnTo>
                  <a:lnTo>
                    <a:pt x="163068" y="0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5988" y="3956304"/>
              <a:ext cx="402336" cy="486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31233" y="3981704"/>
              <a:ext cx="294893" cy="38785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31233" y="3981704"/>
              <a:ext cx="295275" cy="387985"/>
            </a:xfrm>
            <a:custGeom>
              <a:avLst/>
              <a:gdLst/>
              <a:ahLst/>
              <a:cxnLst/>
              <a:rect l="l" t="t" r="r" b="b"/>
              <a:pathLst>
                <a:path w="295275" h="387985">
                  <a:moveTo>
                    <a:pt x="163194" y="0"/>
                  </a:moveTo>
                  <a:lnTo>
                    <a:pt x="221233" y="221107"/>
                  </a:lnTo>
                  <a:lnTo>
                    <a:pt x="294893" y="201803"/>
                  </a:lnTo>
                  <a:lnTo>
                    <a:pt x="186054" y="387858"/>
                  </a:lnTo>
                  <a:lnTo>
                    <a:pt x="0" y="279146"/>
                  </a:lnTo>
                  <a:lnTo>
                    <a:pt x="73787" y="259842"/>
                  </a:lnTo>
                  <a:lnTo>
                    <a:pt x="15747" y="38608"/>
                  </a:lnTo>
                  <a:lnTo>
                    <a:pt x="163194" y="0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19188" y="3956304"/>
              <a:ext cx="402335" cy="486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74433" y="3981704"/>
              <a:ext cx="294894" cy="38785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74433" y="3981704"/>
              <a:ext cx="295275" cy="387985"/>
            </a:xfrm>
            <a:custGeom>
              <a:avLst/>
              <a:gdLst/>
              <a:ahLst/>
              <a:cxnLst/>
              <a:rect l="l" t="t" r="r" b="b"/>
              <a:pathLst>
                <a:path w="295275" h="387985">
                  <a:moveTo>
                    <a:pt x="163195" y="0"/>
                  </a:moveTo>
                  <a:lnTo>
                    <a:pt x="221234" y="221107"/>
                  </a:lnTo>
                  <a:lnTo>
                    <a:pt x="294894" y="201803"/>
                  </a:lnTo>
                  <a:lnTo>
                    <a:pt x="186055" y="387858"/>
                  </a:lnTo>
                  <a:lnTo>
                    <a:pt x="0" y="279146"/>
                  </a:lnTo>
                  <a:lnTo>
                    <a:pt x="73787" y="259842"/>
                  </a:lnTo>
                  <a:lnTo>
                    <a:pt x="15748" y="38608"/>
                  </a:lnTo>
                  <a:lnTo>
                    <a:pt x="163195" y="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3000" y="4495761"/>
              <a:ext cx="6858000" cy="177711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43264" y="89471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authorbeckyjohnen.files.wordpress.com/2017/12/renewal-trust.jpg?w=1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9413" y="1109611"/>
            <a:ext cx="7083425" cy="555830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74027" y="174667"/>
            <a:ext cx="6829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  <a:latin typeface="+mn-lt"/>
              </a:rPr>
              <a:t>Thought of the Previous Day</a:t>
            </a:r>
            <a:r>
              <a:rPr lang="en-US" sz="4000" dirty="0" smtClean="0">
                <a:solidFill>
                  <a:srgbClr val="92D050"/>
                </a:solidFill>
                <a:latin typeface="+mn-lt"/>
              </a:rPr>
              <a:t> </a:t>
            </a:r>
            <a:endParaRPr lang="en-US" sz="4000" dirty="0">
              <a:solidFill>
                <a:srgbClr val="92D05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17" y="1277101"/>
            <a:ext cx="9086215" cy="5581015"/>
            <a:chOff x="57917" y="1277101"/>
            <a:chExt cx="9086215" cy="5581015"/>
          </a:xfrm>
        </p:grpSpPr>
        <p:sp>
          <p:nvSpPr>
            <p:cNvPr id="3" name="object 3"/>
            <p:cNvSpPr/>
            <p:nvPr/>
          </p:nvSpPr>
          <p:spPr>
            <a:xfrm>
              <a:off x="57917" y="1277101"/>
              <a:ext cx="9086082" cy="5580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371600"/>
              <a:ext cx="8839200" cy="5334000"/>
            </a:xfrm>
            <a:custGeom>
              <a:avLst/>
              <a:gdLst/>
              <a:ahLst/>
              <a:cxnLst/>
              <a:rect l="l" t="t" r="r" b="b"/>
              <a:pathLst>
                <a:path w="8839200" h="5334000">
                  <a:moveTo>
                    <a:pt x="8721217" y="0"/>
                  </a:moveTo>
                  <a:lnTo>
                    <a:pt x="117982" y="0"/>
                  </a:lnTo>
                  <a:lnTo>
                    <a:pt x="72057" y="9272"/>
                  </a:lnTo>
                  <a:lnTo>
                    <a:pt x="34555" y="34559"/>
                  </a:lnTo>
                  <a:lnTo>
                    <a:pt x="9271" y="72062"/>
                  </a:lnTo>
                  <a:lnTo>
                    <a:pt x="0" y="117983"/>
                  </a:lnTo>
                  <a:lnTo>
                    <a:pt x="0" y="5216017"/>
                  </a:lnTo>
                  <a:lnTo>
                    <a:pt x="9271" y="5261942"/>
                  </a:lnTo>
                  <a:lnTo>
                    <a:pt x="34555" y="5299444"/>
                  </a:lnTo>
                  <a:lnTo>
                    <a:pt x="72057" y="5324728"/>
                  </a:lnTo>
                  <a:lnTo>
                    <a:pt x="117982" y="5334000"/>
                  </a:lnTo>
                  <a:lnTo>
                    <a:pt x="8721217" y="5334000"/>
                  </a:lnTo>
                  <a:lnTo>
                    <a:pt x="8767137" y="5324728"/>
                  </a:lnTo>
                  <a:lnTo>
                    <a:pt x="8804640" y="5299444"/>
                  </a:lnTo>
                  <a:lnTo>
                    <a:pt x="8829927" y="5261942"/>
                  </a:lnTo>
                  <a:lnTo>
                    <a:pt x="8839200" y="5216017"/>
                  </a:lnTo>
                  <a:lnTo>
                    <a:pt x="8839200" y="117983"/>
                  </a:lnTo>
                  <a:lnTo>
                    <a:pt x="8829927" y="72062"/>
                  </a:lnTo>
                  <a:lnTo>
                    <a:pt x="8804640" y="34559"/>
                  </a:lnTo>
                  <a:lnTo>
                    <a:pt x="8767137" y="9272"/>
                  </a:lnTo>
                  <a:lnTo>
                    <a:pt x="872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3540" y="1514602"/>
            <a:ext cx="6011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Within the flow of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dirty="0">
                <a:latin typeface="Arial"/>
                <a:cs typeface="Arial"/>
              </a:rPr>
              <a:t>process, </a:t>
            </a:r>
            <a:r>
              <a:rPr sz="1200" spc="-5" dirty="0">
                <a:latin typeface="Arial"/>
                <a:cs typeface="Arial"/>
              </a:rPr>
              <a:t>one or </a:t>
            </a:r>
            <a:r>
              <a:rPr sz="1200" dirty="0">
                <a:latin typeface="Arial"/>
                <a:cs typeface="Arial"/>
              </a:rPr>
              <a:t>more lanes </a:t>
            </a:r>
            <a:r>
              <a:rPr sz="1200" spc="-5" dirty="0">
                <a:latin typeface="Arial"/>
                <a:cs typeface="Arial"/>
              </a:rPr>
              <a:t>(roles) </a:t>
            </a:r>
            <a:r>
              <a:rPr sz="1200" spc="-10" dirty="0">
                <a:latin typeface="Arial"/>
                <a:cs typeface="Arial"/>
              </a:rPr>
              <a:t>will </a:t>
            </a:r>
            <a:r>
              <a:rPr sz="1200" dirty="0">
                <a:latin typeface="Arial"/>
                <a:cs typeface="Arial"/>
              </a:rPr>
              <a:t>perform </a:t>
            </a:r>
            <a:r>
              <a:rPr sz="1200" spc="-5" dirty="0">
                <a:latin typeface="Arial"/>
                <a:cs typeface="Arial"/>
              </a:rPr>
              <a:t>a number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activities.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572" y="65311"/>
            <a:ext cx="233222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Activities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336" y="894715"/>
            <a:ext cx="3832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Introduction 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BPMN 2.0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Concepts |</a:t>
            </a:r>
            <a:r>
              <a:rPr sz="12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1812" y="1848611"/>
            <a:ext cx="2758440" cy="2369820"/>
            <a:chOff x="781812" y="1848611"/>
            <a:chExt cx="2758440" cy="2369820"/>
          </a:xfrm>
        </p:grpSpPr>
        <p:sp>
          <p:nvSpPr>
            <p:cNvPr id="9" name="object 9"/>
            <p:cNvSpPr/>
            <p:nvPr/>
          </p:nvSpPr>
          <p:spPr>
            <a:xfrm>
              <a:off x="781812" y="1848611"/>
              <a:ext cx="2758440" cy="23698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400" y="1981199"/>
              <a:ext cx="2438400" cy="2050414"/>
            </a:xfrm>
            <a:custGeom>
              <a:avLst/>
              <a:gdLst/>
              <a:ahLst/>
              <a:cxnLst/>
              <a:rect l="l" t="t" r="r" b="b"/>
              <a:pathLst>
                <a:path w="2438400" h="2050414">
                  <a:moveTo>
                    <a:pt x="2361565" y="0"/>
                  </a:moveTo>
                  <a:lnTo>
                    <a:pt x="76834" y="0"/>
                  </a:lnTo>
                  <a:lnTo>
                    <a:pt x="46929" y="6040"/>
                  </a:lnTo>
                  <a:lnTo>
                    <a:pt x="22505" y="22510"/>
                  </a:lnTo>
                  <a:lnTo>
                    <a:pt x="6038" y="46934"/>
                  </a:lnTo>
                  <a:lnTo>
                    <a:pt x="0" y="76835"/>
                  </a:lnTo>
                  <a:lnTo>
                    <a:pt x="0" y="1973326"/>
                  </a:lnTo>
                  <a:lnTo>
                    <a:pt x="6038" y="2003226"/>
                  </a:lnTo>
                  <a:lnTo>
                    <a:pt x="22505" y="2027650"/>
                  </a:lnTo>
                  <a:lnTo>
                    <a:pt x="46929" y="2044120"/>
                  </a:lnTo>
                  <a:lnTo>
                    <a:pt x="76834" y="2050161"/>
                  </a:lnTo>
                  <a:lnTo>
                    <a:pt x="2361565" y="2050161"/>
                  </a:lnTo>
                  <a:lnTo>
                    <a:pt x="2391465" y="2044120"/>
                  </a:lnTo>
                  <a:lnTo>
                    <a:pt x="2415889" y="2027650"/>
                  </a:lnTo>
                  <a:lnTo>
                    <a:pt x="2432359" y="2003226"/>
                  </a:lnTo>
                  <a:lnTo>
                    <a:pt x="2438400" y="1973326"/>
                  </a:lnTo>
                  <a:lnTo>
                    <a:pt x="2438400" y="76835"/>
                  </a:lnTo>
                  <a:lnTo>
                    <a:pt x="2432359" y="46934"/>
                  </a:lnTo>
                  <a:lnTo>
                    <a:pt x="2415889" y="22510"/>
                  </a:lnTo>
                  <a:lnTo>
                    <a:pt x="2391465" y="6040"/>
                  </a:lnTo>
                  <a:lnTo>
                    <a:pt x="2361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400" y="1981199"/>
              <a:ext cx="2438400" cy="2050414"/>
            </a:xfrm>
            <a:custGeom>
              <a:avLst/>
              <a:gdLst/>
              <a:ahLst/>
              <a:cxnLst/>
              <a:rect l="l" t="t" r="r" b="b"/>
              <a:pathLst>
                <a:path w="2438400" h="2050414">
                  <a:moveTo>
                    <a:pt x="0" y="76835"/>
                  </a:moveTo>
                  <a:lnTo>
                    <a:pt x="6038" y="46934"/>
                  </a:lnTo>
                  <a:lnTo>
                    <a:pt x="22505" y="22510"/>
                  </a:lnTo>
                  <a:lnTo>
                    <a:pt x="46929" y="6040"/>
                  </a:lnTo>
                  <a:lnTo>
                    <a:pt x="76834" y="0"/>
                  </a:lnTo>
                  <a:lnTo>
                    <a:pt x="2361565" y="0"/>
                  </a:lnTo>
                  <a:lnTo>
                    <a:pt x="2391465" y="6040"/>
                  </a:lnTo>
                  <a:lnTo>
                    <a:pt x="2415889" y="22510"/>
                  </a:lnTo>
                  <a:lnTo>
                    <a:pt x="2432359" y="46934"/>
                  </a:lnTo>
                  <a:lnTo>
                    <a:pt x="2438400" y="76835"/>
                  </a:lnTo>
                  <a:lnTo>
                    <a:pt x="2438400" y="1973326"/>
                  </a:lnTo>
                  <a:lnTo>
                    <a:pt x="2432359" y="2003226"/>
                  </a:lnTo>
                  <a:lnTo>
                    <a:pt x="2415889" y="2027650"/>
                  </a:lnTo>
                  <a:lnTo>
                    <a:pt x="2391465" y="2044120"/>
                  </a:lnTo>
                  <a:lnTo>
                    <a:pt x="2361565" y="2050161"/>
                  </a:lnTo>
                  <a:lnTo>
                    <a:pt x="76834" y="2050161"/>
                  </a:lnTo>
                  <a:lnTo>
                    <a:pt x="46929" y="2044120"/>
                  </a:lnTo>
                  <a:lnTo>
                    <a:pt x="22505" y="2027650"/>
                  </a:lnTo>
                  <a:lnTo>
                    <a:pt x="6038" y="2003226"/>
                  </a:lnTo>
                  <a:lnTo>
                    <a:pt x="0" y="1973326"/>
                  </a:lnTo>
                  <a:lnTo>
                    <a:pt x="0" y="76835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7076" y="2149221"/>
            <a:ext cx="20904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C00000"/>
                </a:solidFill>
                <a:latin typeface="Arial"/>
                <a:cs typeface="Arial"/>
              </a:rPr>
              <a:t>Task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 task </a:t>
            </a:r>
            <a:r>
              <a:rPr sz="1200" spc="-5" dirty="0">
                <a:latin typeface="Arial"/>
                <a:cs typeface="Arial"/>
              </a:rPr>
              <a:t>is </a:t>
            </a:r>
            <a:r>
              <a:rPr sz="1200" dirty="0">
                <a:latin typeface="Arial"/>
                <a:cs typeface="Arial"/>
              </a:rPr>
              <a:t>something that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2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lane  </a:t>
            </a:r>
            <a:r>
              <a:rPr sz="1200" spc="-5" dirty="0">
                <a:latin typeface="Arial"/>
                <a:cs typeface="Arial"/>
              </a:rPr>
              <a:t>(role) does during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process.  A task </a:t>
            </a:r>
            <a:r>
              <a:rPr sz="1200" spc="-5" dirty="0">
                <a:latin typeface="Arial"/>
                <a:cs typeface="Arial"/>
              </a:rPr>
              <a:t>is a granular </a:t>
            </a:r>
            <a:r>
              <a:rPr sz="1200" dirty="0">
                <a:latin typeface="Arial"/>
                <a:cs typeface="Arial"/>
              </a:rPr>
              <a:t>(atomic)  </a:t>
            </a:r>
            <a:r>
              <a:rPr sz="1200" spc="-5" dirty="0">
                <a:latin typeface="Arial"/>
                <a:cs typeface="Arial"/>
              </a:rPr>
              <a:t>activity </a:t>
            </a:r>
            <a:r>
              <a:rPr sz="1200" dirty="0">
                <a:latin typeface="Arial"/>
                <a:cs typeface="Arial"/>
              </a:rPr>
              <a:t>that </a:t>
            </a:r>
            <a:r>
              <a:rPr sz="1200" spc="-5" dirty="0">
                <a:latin typeface="Arial"/>
                <a:cs typeface="Arial"/>
              </a:rPr>
              <a:t>cannot or </a:t>
            </a:r>
            <a:r>
              <a:rPr sz="1200" dirty="0">
                <a:latin typeface="Arial"/>
                <a:cs typeface="Arial"/>
              </a:rPr>
              <a:t>does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not  need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be broken down any  </a:t>
            </a:r>
            <a:r>
              <a:rPr sz="1200" spc="-10" dirty="0">
                <a:latin typeface="Arial"/>
                <a:cs typeface="Arial"/>
              </a:rPr>
              <a:t>further.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06011" y="1848611"/>
            <a:ext cx="4434840" cy="2377440"/>
            <a:chOff x="3906011" y="1848611"/>
            <a:chExt cx="4434840" cy="2377440"/>
          </a:xfrm>
        </p:grpSpPr>
        <p:sp>
          <p:nvSpPr>
            <p:cNvPr id="14" name="object 14"/>
            <p:cNvSpPr/>
            <p:nvPr/>
          </p:nvSpPr>
          <p:spPr>
            <a:xfrm>
              <a:off x="3906011" y="1848611"/>
              <a:ext cx="4434840" cy="23774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38599" y="1981199"/>
              <a:ext cx="4114800" cy="2057400"/>
            </a:xfrm>
            <a:custGeom>
              <a:avLst/>
              <a:gdLst/>
              <a:ahLst/>
              <a:cxnLst/>
              <a:rect l="l" t="t" r="r" b="b"/>
              <a:pathLst>
                <a:path w="4114800" h="2057400">
                  <a:moveTo>
                    <a:pt x="4037710" y="0"/>
                  </a:moveTo>
                  <a:lnTo>
                    <a:pt x="77088" y="0"/>
                  </a:lnTo>
                  <a:lnTo>
                    <a:pt x="47095" y="6062"/>
                  </a:lnTo>
                  <a:lnTo>
                    <a:pt x="22590" y="22590"/>
                  </a:lnTo>
                  <a:lnTo>
                    <a:pt x="6062" y="47095"/>
                  </a:lnTo>
                  <a:lnTo>
                    <a:pt x="0" y="77088"/>
                  </a:lnTo>
                  <a:lnTo>
                    <a:pt x="0" y="1980311"/>
                  </a:lnTo>
                  <a:lnTo>
                    <a:pt x="6062" y="2010304"/>
                  </a:lnTo>
                  <a:lnTo>
                    <a:pt x="22590" y="2034809"/>
                  </a:lnTo>
                  <a:lnTo>
                    <a:pt x="47095" y="2051337"/>
                  </a:lnTo>
                  <a:lnTo>
                    <a:pt x="77088" y="2057400"/>
                  </a:lnTo>
                  <a:lnTo>
                    <a:pt x="4037710" y="2057400"/>
                  </a:lnTo>
                  <a:lnTo>
                    <a:pt x="4067704" y="2051337"/>
                  </a:lnTo>
                  <a:lnTo>
                    <a:pt x="4092209" y="2034809"/>
                  </a:lnTo>
                  <a:lnTo>
                    <a:pt x="4108737" y="2010304"/>
                  </a:lnTo>
                  <a:lnTo>
                    <a:pt x="4114800" y="1980311"/>
                  </a:lnTo>
                  <a:lnTo>
                    <a:pt x="4114800" y="77088"/>
                  </a:lnTo>
                  <a:lnTo>
                    <a:pt x="4108737" y="47095"/>
                  </a:lnTo>
                  <a:lnTo>
                    <a:pt x="4092209" y="22590"/>
                  </a:lnTo>
                  <a:lnTo>
                    <a:pt x="4067704" y="6062"/>
                  </a:lnTo>
                  <a:lnTo>
                    <a:pt x="4037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8599" y="1981199"/>
              <a:ext cx="4114800" cy="2057400"/>
            </a:xfrm>
            <a:custGeom>
              <a:avLst/>
              <a:gdLst/>
              <a:ahLst/>
              <a:cxnLst/>
              <a:rect l="l" t="t" r="r" b="b"/>
              <a:pathLst>
                <a:path w="4114800" h="2057400">
                  <a:moveTo>
                    <a:pt x="0" y="77088"/>
                  </a:moveTo>
                  <a:lnTo>
                    <a:pt x="6062" y="47095"/>
                  </a:lnTo>
                  <a:lnTo>
                    <a:pt x="22590" y="22590"/>
                  </a:lnTo>
                  <a:lnTo>
                    <a:pt x="47095" y="6062"/>
                  </a:lnTo>
                  <a:lnTo>
                    <a:pt x="77088" y="0"/>
                  </a:lnTo>
                  <a:lnTo>
                    <a:pt x="4037710" y="0"/>
                  </a:lnTo>
                  <a:lnTo>
                    <a:pt x="4067704" y="6062"/>
                  </a:lnTo>
                  <a:lnTo>
                    <a:pt x="4092209" y="22590"/>
                  </a:lnTo>
                  <a:lnTo>
                    <a:pt x="4108737" y="47095"/>
                  </a:lnTo>
                  <a:lnTo>
                    <a:pt x="4114800" y="77088"/>
                  </a:lnTo>
                  <a:lnTo>
                    <a:pt x="4114800" y="1980311"/>
                  </a:lnTo>
                  <a:lnTo>
                    <a:pt x="4108737" y="2010304"/>
                  </a:lnTo>
                  <a:lnTo>
                    <a:pt x="4092209" y="2034809"/>
                  </a:lnTo>
                  <a:lnTo>
                    <a:pt x="4067704" y="2051337"/>
                  </a:lnTo>
                  <a:lnTo>
                    <a:pt x="4037710" y="2057400"/>
                  </a:lnTo>
                  <a:lnTo>
                    <a:pt x="77088" y="2057400"/>
                  </a:lnTo>
                  <a:lnTo>
                    <a:pt x="47095" y="2051337"/>
                  </a:lnTo>
                  <a:lnTo>
                    <a:pt x="22590" y="2034809"/>
                  </a:lnTo>
                  <a:lnTo>
                    <a:pt x="6062" y="2010304"/>
                  </a:lnTo>
                  <a:lnTo>
                    <a:pt x="0" y="1980311"/>
                  </a:lnTo>
                  <a:lnTo>
                    <a:pt x="0" y="77088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16146" y="2149221"/>
            <a:ext cx="19602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Sub</a:t>
            </a:r>
            <a:r>
              <a:rPr sz="12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sub process summarises  a group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activities,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can  be expanded out into </a:t>
            </a:r>
            <a:r>
              <a:rPr sz="1200" dirty="0">
                <a:latin typeface="Arial"/>
                <a:cs typeface="Arial"/>
              </a:rPr>
              <a:t>further  </a:t>
            </a:r>
            <a:r>
              <a:rPr sz="1200" spc="-5" dirty="0">
                <a:latin typeface="Arial"/>
                <a:cs typeface="Arial"/>
              </a:rPr>
              <a:t>detail. Sub processes can  be shown as collapsed (with  </a:t>
            </a:r>
            <a:r>
              <a:rPr sz="1200" dirty="0">
                <a:latin typeface="Arial"/>
                <a:cs typeface="Arial"/>
              </a:rPr>
              <a:t>the [+] </a:t>
            </a:r>
            <a:r>
              <a:rPr sz="1200" spc="-5" dirty="0">
                <a:latin typeface="Arial"/>
                <a:cs typeface="Arial"/>
              </a:rPr>
              <a:t>symbol), or  expanded.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64767" y="2273820"/>
            <a:ext cx="6837045" cy="3996690"/>
            <a:chOff x="1164767" y="2273820"/>
            <a:chExt cx="6837045" cy="3996690"/>
          </a:xfrm>
        </p:grpSpPr>
        <p:sp>
          <p:nvSpPr>
            <p:cNvPr id="19" name="object 19"/>
            <p:cNvSpPr/>
            <p:nvPr/>
          </p:nvSpPr>
          <p:spPr>
            <a:xfrm>
              <a:off x="1164767" y="4498644"/>
              <a:ext cx="6836536" cy="17715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32480" y="4519295"/>
              <a:ext cx="3918585" cy="1083945"/>
            </a:xfrm>
            <a:custGeom>
              <a:avLst/>
              <a:gdLst/>
              <a:ahLst/>
              <a:cxnLst/>
              <a:rect l="l" t="t" r="r" b="b"/>
              <a:pathLst>
                <a:path w="3918584" h="1083945">
                  <a:moveTo>
                    <a:pt x="2834640" y="542035"/>
                  </a:moveTo>
                  <a:lnTo>
                    <a:pt x="2836628" y="495269"/>
                  </a:lnTo>
                  <a:lnTo>
                    <a:pt x="2842486" y="449607"/>
                  </a:lnTo>
                  <a:lnTo>
                    <a:pt x="2852050" y="405212"/>
                  </a:lnTo>
                  <a:lnTo>
                    <a:pt x="2865159" y="362247"/>
                  </a:lnTo>
                  <a:lnTo>
                    <a:pt x="2881649" y="320874"/>
                  </a:lnTo>
                  <a:lnTo>
                    <a:pt x="2901358" y="281256"/>
                  </a:lnTo>
                  <a:lnTo>
                    <a:pt x="2924123" y="243556"/>
                  </a:lnTo>
                  <a:lnTo>
                    <a:pt x="2949782" y="207937"/>
                  </a:lnTo>
                  <a:lnTo>
                    <a:pt x="2978173" y="174561"/>
                  </a:lnTo>
                  <a:lnTo>
                    <a:pt x="3009133" y="143592"/>
                  </a:lnTo>
                  <a:lnTo>
                    <a:pt x="3042498" y="115191"/>
                  </a:lnTo>
                  <a:lnTo>
                    <a:pt x="3078108" y="89522"/>
                  </a:lnTo>
                  <a:lnTo>
                    <a:pt x="3115799" y="66748"/>
                  </a:lnTo>
                  <a:lnTo>
                    <a:pt x="3155408" y="47031"/>
                  </a:lnTo>
                  <a:lnTo>
                    <a:pt x="3196774" y="30533"/>
                  </a:lnTo>
                  <a:lnTo>
                    <a:pt x="3239734" y="17419"/>
                  </a:lnTo>
                  <a:lnTo>
                    <a:pt x="3284124" y="7850"/>
                  </a:lnTo>
                  <a:lnTo>
                    <a:pt x="3329783" y="1989"/>
                  </a:lnTo>
                  <a:lnTo>
                    <a:pt x="3376549" y="0"/>
                  </a:lnTo>
                  <a:lnTo>
                    <a:pt x="3423314" y="1989"/>
                  </a:lnTo>
                  <a:lnTo>
                    <a:pt x="3468973" y="7850"/>
                  </a:lnTo>
                  <a:lnTo>
                    <a:pt x="3513363" y="17419"/>
                  </a:lnTo>
                  <a:lnTo>
                    <a:pt x="3556323" y="30533"/>
                  </a:lnTo>
                  <a:lnTo>
                    <a:pt x="3597689" y="47031"/>
                  </a:lnTo>
                  <a:lnTo>
                    <a:pt x="3637298" y="66748"/>
                  </a:lnTo>
                  <a:lnTo>
                    <a:pt x="3674989" y="89522"/>
                  </a:lnTo>
                  <a:lnTo>
                    <a:pt x="3710599" y="115191"/>
                  </a:lnTo>
                  <a:lnTo>
                    <a:pt x="3743964" y="143592"/>
                  </a:lnTo>
                  <a:lnTo>
                    <a:pt x="3774924" y="174561"/>
                  </a:lnTo>
                  <a:lnTo>
                    <a:pt x="3803315" y="207937"/>
                  </a:lnTo>
                  <a:lnTo>
                    <a:pt x="3828974" y="243556"/>
                  </a:lnTo>
                  <a:lnTo>
                    <a:pt x="3851739" y="281256"/>
                  </a:lnTo>
                  <a:lnTo>
                    <a:pt x="3871448" y="320874"/>
                  </a:lnTo>
                  <a:lnTo>
                    <a:pt x="3887938" y="362247"/>
                  </a:lnTo>
                  <a:lnTo>
                    <a:pt x="3901047" y="405212"/>
                  </a:lnTo>
                  <a:lnTo>
                    <a:pt x="3910611" y="449607"/>
                  </a:lnTo>
                  <a:lnTo>
                    <a:pt x="3916469" y="495269"/>
                  </a:lnTo>
                  <a:lnTo>
                    <a:pt x="3918458" y="542035"/>
                  </a:lnTo>
                  <a:lnTo>
                    <a:pt x="3916469" y="588782"/>
                  </a:lnTo>
                  <a:lnTo>
                    <a:pt x="3910611" y="634426"/>
                  </a:lnTo>
                  <a:lnTo>
                    <a:pt x="3901047" y="678804"/>
                  </a:lnTo>
                  <a:lnTo>
                    <a:pt x="3887938" y="721754"/>
                  </a:lnTo>
                  <a:lnTo>
                    <a:pt x="3871448" y="763112"/>
                  </a:lnTo>
                  <a:lnTo>
                    <a:pt x="3851739" y="802717"/>
                  </a:lnTo>
                  <a:lnTo>
                    <a:pt x="3828974" y="840404"/>
                  </a:lnTo>
                  <a:lnTo>
                    <a:pt x="3803315" y="876012"/>
                  </a:lnTo>
                  <a:lnTo>
                    <a:pt x="3774924" y="909378"/>
                  </a:lnTo>
                  <a:lnTo>
                    <a:pt x="3743964" y="940339"/>
                  </a:lnTo>
                  <a:lnTo>
                    <a:pt x="3710599" y="968731"/>
                  </a:lnTo>
                  <a:lnTo>
                    <a:pt x="3674989" y="994393"/>
                  </a:lnTo>
                  <a:lnTo>
                    <a:pt x="3637298" y="1017161"/>
                  </a:lnTo>
                  <a:lnTo>
                    <a:pt x="3597689" y="1036874"/>
                  </a:lnTo>
                  <a:lnTo>
                    <a:pt x="3556323" y="1053367"/>
                  </a:lnTo>
                  <a:lnTo>
                    <a:pt x="3513363" y="1066478"/>
                  </a:lnTo>
                  <a:lnTo>
                    <a:pt x="3468973" y="1076045"/>
                  </a:lnTo>
                  <a:lnTo>
                    <a:pt x="3423314" y="1081904"/>
                  </a:lnTo>
                  <a:lnTo>
                    <a:pt x="3376549" y="1083894"/>
                  </a:lnTo>
                  <a:lnTo>
                    <a:pt x="3329783" y="1081904"/>
                  </a:lnTo>
                  <a:lnTo>
                    <a:pt x="3284124" y="1076045"/>
                  </a:lnTo>
                  <a:lnTo>
                    <a:pt x="3239734" y="1066478"/>
                  </a:lnTo>
                  <a:lnTo>
                    <a:pt x="3196774" y="1053367"/>
                  </a:lnTo>
                  <a:lnTo>
                    <a:pt x="3155408" y="1036874"/>
                  </a:lnTo>
                  <a:lnTo>
                    <a:pt x="3115799" y="1017161"/>
                  </a:lnTo>
                  <a:lnTo>
                    <a:pt x="3078108" y="994393"/>
                  </a:lnTo>
                  <a:lnTo>
                    <a:pt x="3042498" y="968731"/>
                  </a:lnTo>
                  <a:lnTo>
                    <a:pt x="3009133" y="940339"/>
                  </a:lnTo>
                  <a:lnTo>
                    <a:pt x="2978173" y="909378"/>
                  </a:lnTo>
                  <a:lnTo>
                    <a:pt x="2949782" y="876012"/>
                  </a:lnTo>
                  <a:lnTo>
                    <a:pt x="2924123" y="840404"/>
                  </a:lnTo>
                  <a:lnTo>
                    <a:pt x="2901358" y="802717"/>
                  </a:lnTo>
                  <a:lnTo>
                    <a:pt x="2881649" y="763112"/>
                  </a:lnTo>
                  <a:lnTo>
                    <a:pt x="2865159" y="721754"/>
                  </a:lnTo>
                  <a:lnTo>
                    <a:pt x="2852050" y="678804"/>
                  </a:lnTo>
                  <a:lnTo>
                    <a:pt x="2842486" y="634426"/>
                  </a:lnTo>
                  <a:lnTo>
                    <a:pt x="2836628" y="588782"/>
                  </a:lnTo>
                  <a:lnTo>
                    <a:pt x="2834640" y="542035"/>
                  </a:lnTo>
                  <a:close/>
                </a:path>
                <a:path w="3918584" h="1083945">
                  <a:moveTo>
                    <a:pt x="0" y="542035"/>
                  </a:moveTo>
                  <a:lnTo>
                    <a:pt x="1988" y="495269"/>
                  </a:lnTo>
                  <a:lnTo>
                    <a:pt x="7846" y="449607"/>
                  </a:lnTo>
                  <a:lnTo>
                    <a:pt x="17410" y="405212"/>
                  </a:lnTo>
                  <a:lnTo>
                    <a:pt x="30519" y="362247"/>
                  </a:lnTo>
                  <a:lnTo>
                    <a:pt x="47009" y="320874"/>
                  </a:lnTo>
                  <a:lnTo>
                    <a:pt x="66718" y="281256"/>
                  </a:lnTo>
                  <a:lnTo>
                    <a:pt x="89483" y="243556"/>
                  </a:lnTo>
                  <a:lnTo>
                    <a:pt x="115142" y="207937"/>
                  </a:lnTo>
                  <a:lnTo>
                    <a:pt x="143533" y="174561"/>
                  </a:lnTo>
                  <a:lnTo>
                    <a:pt x="174493" y="143592"/>
                  </a:lnTo>
                  <a:lnTo>
                    <a:pt x="207858" y="115191"/>
                  </a:lnTo>
                  <a:lnTo>
                    <a:pt x="243468" y="89522"/>
                  </a:lnTo>
                  <a:lnTo>
                    <a:pt x="281159" y="66748"/>
                  </a:lnTo>
                  <a:lnTo>
                    <a:pt x="320768" y="47031"/>
                  </a:lnTo>
                  <a:lnTo>
                    <a:pt x="362134" y="30533"/>
                  </a:lnTo>
                  <a:lnTo>
                    <a:pt x="405094" y="17419"/>
                  </a:lnTo>
                  <a:lnTo>
                    <a:pt x="449484" y="7850"/>
                  </a:lnTo>
                  <a:lnTo>
                    <a:pt x="495143" y="1989"/>
                  </a:lnTo>
                  <a:lnTo>
                    <a:pt x="541909" y="0"/>
                  </a:lnTo>
                  <a:lnTo>
                    <a:pt x="588674" y="1989"/>
                  </a:lnTo>
                  <a:lnTo>
                    <a:pt x="634333" y="7850"/>
                  </a:lnTo>
                  <a:lnTo>
                    <a:pt x="678723" y="17419"/>
                  </a:lnTo>
                  <a:lnTo>
                    <a:pt x="721683" y="30533"/>
                  </a:lnTo>
                  <a:lnTo>
                    <a:pt x="763049" y="47031"/>
                  </a:lnTo>
                  <a:lnTo>
                    <a:pt x="802658" y="66748"/>
                  </a:lnTo>
                  <a:lnTo>
                    <a:pt x="840349" y="89522"/>
                  </a:lnTo>
                  <a:lnTo>
                    <a:pt x="875959" y="115191"/>
                  </a:lnTo>
                  <a:lnTo>
                    <a:pt x="909324" y="143592"/>
                  </a:lnTo>
                  <a:lnTo>
                    <a:pt x="940284" y="174561"/>
                  </a:lnTo>
                  <a:lnTo>
                    <a:pt x="968675" y="207937"/>
                  </a:lnTo>
                  <a:lnTo>
                    <a:pt x="994334" y="243556"/>
                  </a:lnTo>
                  <a:lnTo>
                    <a:pt x="1017099" y="281256"/>
                  </a:lnTo>
                  <a:lnTo>
                    <a:pt x="1036808" y="320874"/>
                  </a:lnTo>
                  <a:lnTo>
                    <a:pt x="1053298" y="362247"/>
                  </a:lnTo>
                  <a:lnTo>
                    <a:pt x="1066407" y="405212"/>
                  </a:lnTo>
                  <a:lnTo>
                    <a:pt x="1075971" y="449607"/>
                  </a:lnTo>
                  <a:lnTo>
                    <a:pt x="1081829" y="495269"/>
                  </a:lnTo>
                  <a:lnTo>
                    <a:pt x="1083818" y="542035"/>
                  </a:lnTo>
                  <a:lnTo>
                    <a:pt x="1081829" y="588782"/>
                  </a:lnTo>
                  <a:lnTo>
                    <a:pt x="1075971" y="634426"/>
                  </a:lnTo>
                  <a:lnTo>
                    <a:pt x="1066407" y="678804"/>
                  </a:lnTo>
                  <a:lnTo>
                    <a:pt x="1053298" y="721754"/>
                  </a:lnTo>
                  <a:lnTo>
                    <a:pt x="1036808" y="763112"/>
                  </a:lnTo>
                  <a:lnTo>
                    <a:pt x="1017099" y="802717"/>
                  </a:lnTo>
                  <a:lnTo>
                    <a:pt x="994334" y="840404"/>
                  </a:lnTo>
                  <a:lnTo>
                    <a:pt x="968675" y="876012"/>
                  </a:lnTo>
                  <a:lnTo>
                    <a:pt x="940284" y="909378"/>
                  </a:lnTo>
                  <a:lnTo>
                    <a:pt x="909324" y="940339"/>
                  </a:lnTo>
                  <a:lnTo>
                    <a:pt x="875959" y="968731"/>
                  </a:lnTo>
                  <a:lnTo>
                    <a:pt x="840349" y="994393"/>
                  </a:lnTo>
                  <a:lnTo>
                    <a:pt x="802658" y="1017161"/>
                  </a:lnTo>
                  <a:lnTo>
                    <a:pt x="763049" y="1036874"/>
                  </a:lnTo>
                  <a:lnTo>
                    <a:pt x="721683" y="1053367"/>
                  </a:lnTo>
                  <a:lnTo>
                    <a:pt x="678723" y="1066478"/>
                  </a:lnTo>
                  <a:lnTo>
                    <a:pt x="634333" y="1076045"/>
                  </a:lnTo>
                  <a:lnTo>
                    <a:pt x="588674" y="1081904"/>
                  </a:lnTo>
                  <a:lnTo>
                    <a:pt x="541909" y="1083894"/>
                  </a:lnTo>
                  <a:lnTo>
                    <a:pt x="495143" y="1081904"/>
                  </a:lnTo>
                  <a:lnTo>
                    <a:pt x="449484" y="1076045"/>
                  </a:lnTo>
                  <a:lnTo>
                    <a:pt x="405094" y="1066478"/>
                  </a:lnTo>
                  <a:lnTo>
                    <a:pt x="362134" y="1053367"/>
                  </a:lnTo>
                  <a:lnTo>
                    <a:pt x="320768" y="1036874"/>
                  </a:lnTo>
                  <a:lnTo>
                    <a:pt x="281159" y="1017161"/>
                  </a:lnTo>
                  <a:lnTo>
                    <a:pt x="243468" y="994393"/>
                  </a:lnTo>
                  <a:lnTo>
                    <a:pt x="207858" y="968731"/>
                  </a:lnTo>
                  <a:lnTo>
                    <a:pt x="174493" y="940339"/>
                  </a:lnTo>
                  <a:lnTo>
                    <a:pt x="143533" y="909378"/>
                  </a:lnTo>
                  <a:lnTo>
                    <a:pt x="115142" y="876012"/>
                  </a:lnTo>
                  <a:lnTo>
                    <a:pt x="89483" y="840404"/>
                  </a:lnTo>
                  <a:lnTo>
                    <a:pt x="66718" y="802717"/>
                  </a:lnTo>
                  <a:lnTo>
                    <a:pt x="47009" y="763112"/>
                  </a:lnTo>
                  <a:lnTo>
                    <a:pt x="30519" y="721754"/>
                  </a:lnTo>
                  <a:lnTo>
                    <a:pt x="17410" y="678804"/>
                  </a:lnTo>
                  <a:lnTo>
                    <a:pt x="7846" y="634426"/>
                  </a:lnTo>
                  <a:lnTo>
                    <a:pt x="1988" y="588782"/>
                  </a:lnTo>
                  <a:lnTo>
                    <a:pt x="0" y="542035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04971" y="3950207"/>
              <a:ext cx="416051" cy="4541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54121" y="3975989"/>
              <a:ext cx="317626" cy="3577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54121" y="3975989"/>
              <a:ext cx="318135" cy="358140"/>
            </a:xfrm>
            <a:custGeom>
              <a:avLst/>
              <a:gdLst/>
              <a:ahLst/>
              <a:cxnLst/>
              <a:rect l="l" t="t" r="r" b="b"/>
              <a:pathLst>
                <a:path w="318135" h="358139">
                  <a:moveTo>
                    <a:pt x="125983" y="0"/>
                  </a:moveTo>
                  <a:lnTo>
                    <a:pt x="254634" y="188975"/>
                  </a:lnTo>
                  <a:lnTo>
                    <a:pt x="317626" y="146050"/>
                  </a:lnTo>
                  <a:lnTo>
                    <a:pt x="277494" y="357759"/>
                  </a:lnTo>
                  <a:lnTo>
                    <a:pt x="65786" y="317627"/>
                  </a:lnTo>
                  <a:lnTo>
                    <a:pt x="128777" y="274700"/>
                  </a:lnTo>
                  <a:lnTo>
                    <a:pt x="0" y="85852"/>
                  </a:lnTo>
                  <a:lnTo>
                    <a:pt x="125983" y="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10656" y="3953255"/>
              <a:ext cx="419100" cy="4419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60186" y="3979417"/>
              <a:ext cx="321437" cy="3448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60186" y="3979417"/>
              <a:ext cx="321945" cy="344805"/>
            </a:xfrm>
            <a:custGeom>
              <a:avLst/>
              <a:gdLst/>
              <a:ahLst/>
              <a:cxnLst/>
              <a:rect l="l" t="t" r="r" b="b"/>
              <a:pathLst>
                <a:path w="321945" h="344804">
                  <a:moveTo>
                    <a:pt x="118872" y="0"/>
                  </a:moveTo>
                  <a:lnTo>
                    <a:pt x="262000" y="178180"/>
                  </a:lnTo>
                  <a:lnTo>
                    <a:pt x="321437" y="130555"/>
                  </a:lnTo>
                  <a:lnTo>
                    <a:pt x="297941" y="344804"/>
                  </a:lnTo>
                  <a:lnTo>
                    <a:pt x="83692" y="321309"/>
                  </a:lnTo>
                  <a:lnTo>
                    <a:pt x="143128" y="273684"/>
                  </a:lnTo>
                  <a:lnTo>
                    <a:pt x="0" y="95376"/>
                  </a:lnTo>
                  <a:lnTo>
                    <a:pt x="118872" y="0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00800" y="3047936"/>
              <a:ext cx="1438275" cy="8239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00800" y="2273820"/>
              <a:ext cx="848588" cy="5195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89370" y="2070354"/>
            <a:ext cx="5867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C00000"/>
                </a:solidFill>
                <a:latin typeface="Arial"/>
                <a:cs typeface="Arial"/>
              </a:rPr>
              <a:t>Co</a:t>
            </a:r>
            <a:r>
              <a:rPr sz="1000" spc="-15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1000" spc="-10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C00000"/>
                </a:solidFill>
                <a:latin typeface="Arial"/>
                <a:cs typeface="Arial"/>
              </a:rPr>
              <a:t>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89370" y="2832354"/>
            <a:ext cx="594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C00000"/>
                </a:solidFill>
                <a:latin typeface="Arial"/>
                <a:cs typeface="Arial"/>
              </a:rPr>
              <a:t>x</a:t>
            </a:r>
            <a:r>
              <a:rPr sz="1000" spc="-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1000" spc="-1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1000" spc="-5" dirty="0">
                <a:solidFill>
                  <a:srgbClr val="C00000"/>
                </a:solidFill>
                <a:latin typeface="Arial"/>
                <a:cs typeface="Arial"/>
              </a:rPr>
              <a:t>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09800" y="3366655"/>
            <a:ext cx="848588" cy="5195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843264" y="89471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17" y="1277101"/>
            <a:ext cx="9086215" cy="5581015"/>
            <a:chOff x="57917" y="1277101"/>
            <a:chExt cx="9086215" cy="5581015"/>
          </a:xfrm>
        </p:grpSpPr>
        <p:sp>
          <p:nvSpPr>
            <p:cNvPr id="3" name="object 3"/>
            <p:cNvSpPr/>
            <p:nvPr/>
          </p:nvSpPr>
          <p:spPr>
            <a:xfrm>
              <a:off x="57917" y="1277101"/>
              <a:ext cx="9086082" cy="5580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371600"/>
              <a:ext cx="8839200" cy="5334000"/>
            </a:xfrm>
            <a:custGeom>
              <a:avLst/>
              <a:gdLst/>
              <a:ahLst/>
              <a:cxnLst/>
              <a:rect l="l" t="t" r="r" b="b"/>
              <a:pathLst>
                <a:path w="8839200" h="5334000">
                  <a:moveTo>
                    <a:pt x="8721217" y="0"/>
                  </a:moveTo>
                  <a:lnTo>
                    <a:pt x="117982" y="0"/>
                  </a:lnTo>
                  <a:lnTo>
                    <a:pt x="72057" y="9272"/>
                  </a:lnTo>
                  <a:lnTo>
                    <a:pt x="34555" y="34559"/>
                  </a:lnTo>
                  <a:lnTo>
                    <a:pt x="9271" y="72062"/>
                  </a:lnTo>
                  <a:lnTo>
                    <a:pt x="0" y="117983"/>
                  </a:lnTo>
                  <a:lnTo>
                    <a:pt x="0" y="5216017"/>
                  </a:lnTo>
                  <a:lnTo>
                    <a:pt x="9271" y="5261942"/>
                  </a:lnTo>
                  <a:lnTo>
                    <a:pt x="34555" y="5299444"/>
                  </a:lnTo>
                  <a:lnTo>
                    <a:pt x="72057" y="5324728"/>
                  </a:lnTo>
                  <a:lnTo>
                    <a:pt x="117982" y="5334000"/>
                  </a:lnTo>
                  <a:lnTo>
                    <a:pt x="8721217" y="5334000"/>
                  </a:lnTo>
                  <a:lnTo>
                    <a:pt x="8767137" y="5324728"/>
                  </a:lnTo>
                  <a:lnTo>
                    <a:pt x="8804640" y="5299444"/>
                  </a:lnTo>
                  <a:lnTo>
                    <a:pt x="8829927" y="5261942"/>
                  </a:lnTo>
                  <a:lnTo>
                    <a:pt x="8839200" y="5216017"/>
                  </a:lnTo>
                  <a:lnTo>
                    <a:pt x="8839200" y="117983"/>
                  </a:lnTo>
                  <a:lnTo>
                    <a:pt x="8829927" y="72062"/>
                  </a:lnTo>
                  <a:lnTo>
                    <a:pt x="8804640" y="34559"/>
                  </a:lnTo>
                  <a:lnTo>
                    <a:pt x="8767137" y="9272"/>
                  </a:lnTo>
                  <a:lnTo>
                    <a:pt x="872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1604" y="4027931"/>
              <a:ext cx="3966972" cy="2560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5080" y="4161663"/>
              <a:ext cx="3646170" cy="2239645"/>
            </a:xfrm>
            <a:custGeom>
              <a:avLst/>
              <a:gdLst/>
              <a:ahLst/>
              <a:cxnLst/>
              <a:rect l="l" t="t" r="r" b="b"/>
              <a:pathLst>
                <a:path w="3646170" h="2239645">
                  <a:moveTo>
                    <a:pt x="3561842" y="0"/>
                  </a:moveTo>
                  <a:lnTo>
                    <a:pt x="83921" y="0"/>
                  </a:lnTo>
                  <a:lnTo>
                    <a:pt x="51258" y="6598"/>
                  </a:lnTo>
                  <a:lnTo>
                    <a:pt x="24582" y="24590"/>
                  </a:lnTo>
                  <a:lnTo>
                    <a:pt x="6595" y="51274"/>
                  </a:lnTo>
                  <a:lnTo>
                    <a:pt x="0" y="83947"/>
                  </a:lnTo>
                  <a:lnTo>
                    <a:pt x="0" y="2155215"/>
                  </a:lnTo>
                  <a:lnTo>
                    <a:pt x="6595" y="2187878"/>
                  </a:lnTo>
                  <a:lnTo>
                    <a:pt x="24582" y="2214554"/>
                  </a:lnTo>
                  <a:lnTo>
                    <a:pt x="51258" y="2232541"/>
                  </a:lnTo>
                  <a:lnTo>
                    <a:pt x="83921" y="2239137"/>
                  </a:lnTo>
                  <a:lnTo>
                    <a:pt x="3561842" y="2239137"/>
                  </a:lnTo>
                  <a:lnTo>
                    <a:pt x="3594441" y="2232541"/>
                  </a:lnTo>
                  <a:lnTo>
                    <a:pt x="3621087" y="2214554"/>
                  </a:lnTo>
                  <a:lnTo>
                    <a:pt x="3639065" y="2187878"/>
                  </a:lnTo>
                  <a:lnTo>
                    <a:pt x="3645661" y="2155215"/>
                  </a:lnTo>
                  <a:lnTo>
                    <a:pt x="3645661" y="83947"/>
                  </a:lnTo>
                  <a:lnTo>
                    <a:pt x="3639065" y="51274"/>
                  </a:lnTo>
                  <a:lnTo>
                    <a:pt x="3621087" y="24590"/>
                  </a:lnTo>
                  <a:lnTo>
                    <a:pt x="3594441" y="6598"/>
                  </a:lnTo>
                  <a:lnTo>
                    <a:pt x="3561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5080" y="4161663"/>
              <a:ext cx="3646170" cy="2239645"/>
            </a:xfrm>
            <a:custGeom>
              <a:avLst/>
              <a:gdLst/>
              <a:ahLst/>
              <a:cxnLst/>
              <a:rect l="l" t="t" r="r" b="b"/>
              <a:pathLst>
                <a:path w="3646170" h="2239645">
                  <a:moveTo>
                    <a:pt x="0" y="83947"/>
                  </a:moveTo>
                  <a:lnTo>
                    <a:pt x="6595" y="51274"/>
                  </a:lnTo>
                  <a:lnTo>
                    <a:pt x="24582" y="24590"/>
                  </a:lnTo>
                  <a:lnTo>
                    <a:pt x="51258" y="6598"/>
                  </a:lnTo>
                  <a:lnTo>
                    <a:pt x="83921" y="0"/>
                  </a:lnTo>
                  <a:lnTo>
                    <a:pt x="3561842" y="0"/>
                  </a:lnTo>
                  <a:lnTo>
                    <a:pt x="3594441" y="6598"/>
                  </a:lnTo>
                  <a:lnTo>
                    <a:pt x="3621087" y="24590"/>
                  </a:lnTo>
                  <a:lnTo>
                    <a:pt x="3639065" y="51274"/>
                  </a:lnTo>
                  <a:lnTo>
                    <a:pt x="3645661" y="83947"/>
                  </a:lnTo>
                  <a:lnTo>
                    <a:pt x="3645661" y="2155215"/>
                  </a:lnTo>
                  <a:lnTo>
                    <a:pt x="3639065" y="2187878"/>
                  </a:lnTo>
                  <a:lnTo>
                    <a:pt x="3621087" y="2214554"/>
                  </a:lnTo>
                  <a:lnTo>
                    <a:pt x="3594441" y="2232541"/>
                  </a:lnTo>
                  <a:lnTo>
                    <a:pt x="3561842" y="2239137"/>
                  </a:lnTo>
                  <a:lnTo>
                    <a:pt x="83921" y="2239137"/>
                  </a:lnTo>
                  <a:lnTo>
                    <a:pt x="51258" y="2232541"/>
                  </a:lnTo>
                  <a:lnTo>
                    <a:pt x="24582" y="2214554"/>
                  </a:lnTo>
                  <a:lnTo>
                    <a:pt x="6595" y="2187878"/>
                  </a:lnTo>
                  <a:lnTo>
                    <a:pt x="0" y="2155215"/>
                  </a:lnTo>
                  <a:lnTo>
                    <a:pt x="0" y="83947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412" y="1484376"/>
              <a:ext cx="3979164" cy="2560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000" y="1617853"/>
              <a:ext cx="3658870" cy="2239010"/>
            </a:xfrm>
            <a:custGeom>
              <a:avLst/>
              <a:gdLst/>
              <a:ahLst/>
              <a:cxnLst/>
              <a:rect l="l" t="t" r="r" b="b"/>
              <a:pathLst>
                <a:path w="3658870" h="2239010">
                  <a:moveTo>
                    <a:pt x="3514852" y="0"/>
                  </a:moveTo>
                  <a:lnTo>
                    <a:pt x="143903" y="0"/>
                  </a:lnTo>
                  <a:lnTo>
                    <a:pt x="98418" y="7332"/>
                  </a:lnTo>
                  <a:lnTo>
                    <a:pt x="58915" y="27753"/>
                  </a:lnTo>
                  <a:lnTo>
                    <a:pt x="27764" y="58896"/>
                  </a:lnTo>
                  <a:lnTo>
                    <a:pt x="7336" y="98397"/>
                  </a:lnTo>
                  <a:lnTo>
                    <a:pt x="0" y="143891"/>
                  </a:lnTo>
                  <a:lnTo>
                    <a:pt x="0" y="2095119"/>
                  </a:lnTo>
                  <a:lnTo>
                    <a:pt x="7336" y="2140612"/>
                  </a:lnTo>
                  <a:lnTo>
                    <a:pt x="27764" y="2180113"/>
                  </a:lnTo>
                  <a:lnTo>
                    <a:pt x="58915" y="2211256"/>
                  </a:lnTo>
                  <a:lnTo>
                    <a:pt x="98418" y="2231677"/>
                  </a:lnTo>
                  <a:lnTo>
                    <a:pt x="143903" y="2239010"/>
                  </a:lnTo>
                  <a:lnTo>
                    <a:pt x="3514852" y="2239010"/>
                  </a:lnTo>
                  <a:lnTo>
                    <a:pt x="3560345" y="2231677"/>
                  </a:lnTo>
                  <a:lnTo>
                    <a:pt x="3599846" y="2211256"/>
                  </a:lnTo>
                  <a:lnTo>
                    <a:pt x="3630989" y="2180113"/>
                  </a:lnTo>
                  <a:lnTo>
                    <a:pt x="3651410" y="2140612"/>
                  </a:lnTo>
                  <a:lnTo>
                    <a:pt x="3658742" y="2095119"/>
                  </a:lnTo>
                  <a:lnTo>
                    <a:pt x="3658742" y="143891"/>
                  </a:lnTo>
                  <a:lnTo>
                    <a:pt x="3651410" y="98397"/>
                  </a:lnTo>
                  <a:lnTo>
                    <a:pt x="3630989" y="58896"/>
                  </a:lnTo>
                  <a:lnTo>
                    <a:pt x="3599846" y="27753"/>
                  </a:lnTo>
                  <a:lnTo>
                    <a:pt x="3560345" y="7332"/>
                  </a:lnTo>
                  <a:lnTo>
                    <a:pt x="3514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2000" y="1617853"/>
              <a:ext cx="3658870" cy="2239010"/>
            </a:xfrm>
            <a:custGeom>
              <a:avLst/>
              <a:gdLst/>
              <a:ahLst/>
              <a:cxnLst/>
              <a:rect l="l" t="t" r="r" b="b"/>
              <a:pathLst>
                <a:path w="3658870" h="2239010">
                  <a:moveTo>
                    <a:pt x="0" y="143891"/>
                  </a:moveTo>
                  <a:lnTo>
                    <a:pt x="7336" y="98397"/>
                  </a:lnTo>
                  <a:lnTo>
                    <a:pt x="27764" y="58896"/>
                  </a:lnTo>
                  <a:lnTo>
                    <a:pt x="58915" y="27753"/>
                  </a:lnTo>
                  <a:lnTo>
                    <a:pt x="98418" y="7332"/>
                  </a:lnTo>
                  <a:lnTo>
                    <a:pt x="143903" y="0"/>
                  </a:lnTo>
                  <a:lnTo>
                    <a:pt x="3514852" y="0"/>
                  </a:lnTo>
                  <a:lnTo>
                    <a:pt x="3560345" y="7332"/>
                  </a:lnTo>
                  <a:lnTo>
                    <a:pt x="3599846" y="27753"/>
                  </a:lnTo>
                  <a:lnTo>
                    <a:pt x="3630989" y="58896"/>
                  </a:lnTo>
                  <a:lnTo>
                    <a:pt x="3651410" y="98397"/>
                  </a:lnTo>
                  <a:lnTo>
                    <a:pt x="3658742" y="143891"/>
                  </a:lnTo>
                  <a:lnTo>
                    <a:pt x="3658742" y="2095119"/>
                  </a:lnTo>
                  <a:lnTo>
                    <a:pt x="3651410" y="2140612"/>
                  </a:lnTo>
                  <a:lnTo>
                    <a:pt x="3630989" y="2180113"/>
                  </a:lnTo>
                  <a:lnTo>
                    <a:pt x="3599846" y="2211256"/>
                  </a:lnTo>
                  <a:lnTo>
                    <a:pt x="3560345" y="2231677"/>
                  </a:lnTo>
                  <a:lnTo>
                    <a:pt x="3514852" y="2239010"/>
                  </a:lnTo>
                  <a:lnTo>
                    <a:pt x="143903" y="2239010"/>
                  </a:lnTo>
                  <a:lnTo>
                    <a:pt x="98418" y="2231677"/>
                  </a:lnTo>
                  <a:lnTo>
                    <a:pt x="58915" y="2211256"/>
                  </a:lnTo>
                  <a:lnTo>
                    <a:pt x="27764" y="2180113"/>
                  </a:lnTo>
                  <a:lnTo>
                    <a:pt x="7336" y="2140612"/>
                  </a:lnTo>
                  <a:lnTo>
                    <a:pt x="0" y="2095119"/>
                  </a:lnTo>
                  <a:lnTo>
                    <a:pt x="0" y="143891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3645" y="1752091"/>
            <a:ext cx="23323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Gateways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Gateways </a:t>
            </a:r>
            <a:r>
              <a:rPr sz="1200" dirty="0">
                <a:latin typeface="Arial"/>
                <a:cs typeface="Arial"/>
              </a:rPr>
              <a:t>represent </a:t>
            </a:r>
            <a:r>
              <a:rPr sz="1200" spc="-5" dirty="0">
                <a:latin typeface="Arial"/>
                <a:cs typeface="Arial"/>
              </a:rPr>
              <a:t>decisions  within </a:t>
            </a:r>
            <a:r>
              <a:rPr sz="1200" dirty="0">
                <a:latin typeface="Arial"/>
                <a:cs typeface="Arial"/>
              </a:rPr>
              <a:t>the process, </a:t>
            </a:r>
            <a:r>
              <a:rPr sz="1200" spc="-5" dirty="0">
                <a:latin typeface="Arial"/>
                <a:cs typeface="Arial"/>
              </a:rPr>
              <a:t>and control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 splitting and </a:t>
            </a:r>
            <a:r>
              <a:rPr sz="1200" spc="-5" dirty="0">
                <a:latin typeface="Arial"/>
                <a:cs typeface="Arial"/>
              </a:rPr>
              <a:t>merging </a:t>
            </a:r>
            <a:r>
              <a:rPr sz="1200" dirty="0">
                <a:latin typeface="Arial"/>
                <a:cs typeface="Arial"/>
              </a:rPr>
              <a:t>of sequence  </a:t>
            </a:r>
            <a:r>
              <a:rPr sz="1200" spc="-15" dirty="0">
                <a:latin typeface="Arial"/>
                <a:cs typeface="Arial"/>
              </a:rPr>
              <a:t>flow.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3645" y="2849626"/>
            <a:ext cx="2365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simplest examples are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shown: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05528" y="4027932"/>
            <a:ext cx="3967479" cy="2560320"/>
            <a:chOff x="4605528" y="4027932"/>
            <a:chExt cx="3967479" cy="2560320"/>
          </a:xfrm>
        </p:grpSpPr>
        <p:sp>
          <p:nvSpPr>
            <p:cNvPr id="14" name="object 14"/>
            <p:cNvSpPr/>
            <p:nvPr/>
          </p:nvSpPr>
          <p:spPr>
            <a:xfrm>
              <a:off x="4605528" y="4027932"/>
              <a:ext cx="3966972" cy="2560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39132" y="4161663"/>
              <a:ext cx="3646170" cy="2239645"/>
            </a:xfrm>
            <a:custGeom>
              <a:avLst/>
              <a:gdLst/>
              <a:ahLst/>
              <a:cxnLst/>
              <a:rect l="l" t="t" r="r" b="b"/>
              <a:pathLst>
                <a:path w="3646170" h="2239645">
                  <a:moveTo>
                    <a:pt x="3561715" y="0"/>
                  </a:moveTo>
                  <a:lnTo>
                    <a:pt x="83946" y="0"/>
                  </a:lnTo>
                  <a:lnTo>
                    <a:pt x="51274" y="6598"/>
                  </a:lnTo>
                  <a:lnTo>
                    <a:pt x="24590" y="24590"/>
                  </a:lnTo>
                  <a:lnTo>
                    <a:pt x="6598" y="51274"/>
                  </a:lnTo>
                  <a:lnTo>
                    <a:pt x="0" y="83947"/>
                  </a:lnTo>
                  <a:lnTo>
                    <a:pt x="0" y="2155215"/>
                  </a:lnTo>
                  <a:lnTo>
                    <a:pt x="6598" y="2187878"/>
                  </a:lnTo>
                  <a:lnTo>
                    <a:pt x="24590" y="2214554"/>
                  </a:lnTo>
                  <a:lnTo>
                    <a:pt x="51274" y="2232541"/>
                  </a:lnTo>
                  <a:lnTo>
                    <a:pt x="83946" y="2239137"/>
                  </a:lnTo>
                  <a:lnTo>
                    <a:pt x="3561715" y="2239137"/>
                  </a:lnTo>
                  <a:lnTo>
                    <a:pt x="3594387" y="2232541"/>
                  </a:lnTo>
                  <a:lnTo>
                    <a:pt x="3621071" y="2214554"/>
                  </a:lnTo>
                  <a:lnTo>
                    <a:pt x="3639063" y="2187878"/>
                  </a:lnTo>
                  <a:lnTo>
                    <a:pt x="3645662" y="2155215"/>
                  </a:lnTo>
                  <a:lnTo>
                    <a:pt x="3645662" y="83947"/>
                  </a:lnTo>
                  <a:lnTo>
                    <a:pt x="3639063" y="51274"/>
                  </a:lnTo>
                  <a:lnTo>
                    <a:pt x="3621071" y="24590"/>
                  </a:lnTo>
                  <a:lnTo>
                    <a:pt x="3594387" y="6598"/>
                  </a:lnTo>
                  <a:lnTo>
                    <a:pt x="3561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39132" y="4161663"/>
              <a:ext cx="3646170" cy="2239645"/>
            </a:xfrm>
            <a:custGeom>
              <a:avLst/>
              <a:gdLst/>
              <a:ahLst/>
              <a:cxnLst/>
              <a:rect l="l" t="t" r="r" b="b"/>
              <a:pathLst>
                <a:path w="3646170" h="2239645">
                  <a:moveTo>
                    <a:pt x="0" y="83947"/>
                  </a:moveTo>
                  <a:lnTo>
                    <a:pt x="6598" y="51274"/>
                  </a:lnTo>
                  <a:lnTo>
                    <a:pt x="24590" y="24590"/>
                  </a:lnTo>
                  <a:lnTo>
                    <a:pt x="51274" y="6598"/>
                  </a:lnTo>
                  <a:lnTo>
                    <a:pt x="83946" y="0"/>
                  </a:lnTo>
                  <a:lnTo>
                    <a:pt x="3561715" y="0"/>
                  </a:lnTo>
                  <a:lnTo>
                    <a:pt x="3594387" y="6598"/>
                  </a:lnTo>
                  <a:lnTo>
                    <a:pt x="3621071" y="24590"/>
                  </a:lnTo>
                  <a:lnTo>
                    <a:pt x="3639063" y="51274"/>
                  </a:lnTo>
                  <a:lnTo>
                    <a:pt x="3645662" y="83947"/>
                  </a:lnTo>
                  <a:lnTo>
                    <a:pt x="3645662" y="2155215"/>
                  </a:lnTo>
                  <a:lnTo>
                    <a:pt x="3639063" y="2187878"/>
                  </a:lnTo>
                  <a:lnTo>
                    <a:pt x="3621071" y="2214554"/>
                  </a:lnTo>
                  <a:lnTo>
                    <a:pt x="3594387" y="2232541"/>
                  </a:lnTo>
                  <a:lnTo>
                    <a:pt x="3561715" y="2239137"/>
                  </a:lnTo>
                  <a:lnTo>
                    <a:pt x="83946" y="2239137"/>
                  </a:lnTo>
                  <a:lnTo>
                    <a:pt x="51274" y="2232541"/>
                  </a:lnTo>
                  <a:lnTo>
                    <a:pt x="24590" y="2214554"/>
                  </a:lnTo>
                  <a:lnTo>
                    <a:pt x="6598" y="2187878"/>
                  </a:lnTo>
                  <a:lnTo>
                    <a:pt x="0" y="2155215"/>
                  </a:lnTo>
                  <a:lnTo>
                    <a:pt x="0" y="83947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893055" y="4356608"/>
            <a:ext cx="8978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C00000"/>
                </a:solidFill>
                <a:latin typeface="Arial"/>
                <a:cs typeface="Arial"/>
              </a:rPr>
              <a:t>Parallel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Follow all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paths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05528" y="1484375"/>
            <a:ext cx="3967479" cy="2560320"/>
            <a:chOff x="4605528" y="1484375"/>
            <a:chExt cx="3967479" cy="2560320"/>
          </a:xfrm>
        </p:grpSpPr>
        <p:sp>
          <p:nvSpPr>
            <p:cNvPr id="19" name="object 19"/>
            <p:cNvSpPr/>
            <p:nvPr/>
          </p:nvSpPr>
          <p:spPr>
            <a:xfrm>
              <a:off x="4605528" y="1484375"/>
              <a:ext cx="3966972" cy="25603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9132" y="1617852"/>
              <a:ext cx="3646170" cy="2239010"/>
            </a:xfrm>
            <a:custGeom>
              <a:avLst/>
              <a:gdLst/>
              <a:ahLst/>
              <a:cxnLst/>
              <a:rect l="l" t="t" r="r" b="b"/>
              <a:pathLst>
                <a:path w="3646170" h="2239010">
                  <a:moveTo>
                    <a:pt x="3561715" y="0"/>
                  </a:moveTo>
                  <a:lnTo>
                    <a:pt x="83946" y="0"/>
                  </a:lnTo>
                  <a:lnTo>
                    <a:pt x="51274" y="6598"/>
                  </a:lnTo>
                  <a:lnTo>
                    <a:pt x="24590" y="24590"/>
                  </a:lnTo>
                  <a:lnTo>
                    <a:pt x="6598" y="51274"/>
                  </a:lnTo>
                  <a:lnTo>
                    <a:pt x="0" y="83947"/>
                  </a:lnTo>
                  <a:lnTo>
                    <a:pt x="0" y="2155190"/>
                  </a:lnTo>
                  <a:lnTo>
                    <a:pt x="6598" y="2187842"/>
                  </a:lnTo>
                  <a:lnTo>
                    <a:pt x="24590" y="2214483"/>
                  </a:lnTo>
                  <a:lnTo>
                    <a:pt x="51274" y="2232431"/>
                  </a:lnTo>
                  <a:lnTo>
                    <a:pt x="83946" y="2239010"/>
                  </a:lnTo>
                  <a:lnTo>
                    <a:pt x="3561715" y="2239010"/>
                  </a:lnTo>
                  <a:lnTo>
                    <a:pt x="3594387" y="2232431"/>
                  </a:lnTo>
                  <a:lnTo>
                    <a:pt x="3621071" y="2214483"/>
                  </a:lnTo>
                  <a:lnTo>
                    <a:pt x="3639063" y="2187842"/>
                  </a:lnTo>
                  <a:lnTo>
                    <a:pt x="3645662" y="2155190"/>
                  </a:lnTo>
                  <a:lnTo>
                    <a:pt x="3645662" y="83947"/>
                  </a:lnTo>
                  <a:lnTo>
                    <a:pt x="3639063" y="51274"/>
                  </a:lnTo>
                  <a:lnTo>
                    <a:pt x="3621071" y="24590"/>
                  </a:lnTo>
                  <a:lnTo>
                    <a:pt x="3594387" y="6598"/>
                  </a:lnTo>
                  <a:lnTo>
                    <a:pt x="3561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39132" y="1617852"/>
              <a:ext cx="3646170" cy="2239010"/>
            </a:xfrm>
            <a:custGeom>
              <a:avLst/>
              <a:gdLst/>
              <a:ahLst/>
              <a:cxnLst/>
              <a:rect l="l" t="t" r="r" b="b"/>
              <a:pathLst>
                <a:path w="3646170" h="2239010">
                  <a:moveTo>
                    <a:pt x="0" y="83947"/>
                  </a:moveTo>
                  <a:lnTo>
                    <a:pt x="6598" y="51274"/>
                  </a:lnTo>
                  <a:lnTo>
                    <a:pt x="24590" y="24590"/>
                  </a:lnTo>
                  <a:lnTo>
                    <a:pt x="51274" y="6598"/>
                  </a:lnTo>
                  <a:lnTo>
                    <a:pt x="83946" y="0"/>
                  </a:lnTo>
                  <a:lnTo>
                    <a:pt x="3561715" y="0"/>
                  </a:lnTo>
                  <a:lnTo>
                    <a:pt x="3594387" y="6598"/>
                  </a:lnTo>
                  <a:lnTo>
                    <a:pt x="3621071" y="24590"/>
                  </a:lnTo>
                  <a:lnTo>
                    <a:pt x="3639063" y="51274"/>
                  </a:lnTo>
                  <a:lnTo>
                    <a:pt x="3645662" y="83947"/>
                  </a:lnTo>
                  <a:lnTo>
                    <a:pt x="3645662" y="2155190"/>
                  </a:lnTo>
                  <a:lnTo>
                    <a:pt x="3639063" y="2187842"/>
                  </a:lnTo>
                  <a:lnTo>
                    <a:pt x="3621071" y="2214483"/>
                  </a:lnTo>
                  <a:lnTo>
                    <a:pt x="3594387" y="2232431"/>
                  </a:lnTo>
                  <a:lnTo>
                    <a:pt x="3561715" y="2239010"/>
                  </a:lnTo>
                  <a:lnTo>
                    <a:pt x="83946" y="2239010"/>
                  </a:lnTo>
                  <a:lnTo>
                    <a:pt x="51274" y="2232431"/>
                  </a:lnTo>
                  <a:lnTo>
                    <a:pt x="24590" y="2214483"/>
                  </a:lnTo>
                  <a:lnTo>
                    <a:pt x="6598" y="2187842"/>
                  </a:lnTo>
                  <a:lnTo>
                    <a:pt x="0" y="2155190"/>
                  </a:lnTo>
                  <a:lnTo>
                    <a:pt x="0" y="83947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93055" y="1812162"/>
            <a:ext cx="14509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C00000"/>
                </a:solidFill>
                <a:latin typeface="Arial"/>
                <a:cs typeface="Arial"/>
              </a:rPr>
              <a:t>Inclusive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Follow </a:t>
            </a:r>
            <a:r>
              <a:rPr sz="1000" spc="-5" dirty="0">
                <a:latin typeface="Arial"/>
                <a:cs typeface="Arial"/>
              </a:rPr>
              <a:t>one or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paths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58572" y="65311"/>
            <a:ext cx="256082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Gateways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75336" y="894715"/>
            <a:ext cx="3873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Introduction 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BPMN 2.0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Concepts |</a:t>
            </a:r>
            <a:r>
              <a:rPr sz="12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Gateways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2626" y="1934044"/>
            <a:ext cx="6846570" cy="4361815"/>
            <a:chOff x="1002626" y="1934044"/>
            <a:chExt cx="6846570" cy="4361815"/>
          </a:xfrm>
        </p:grpSpPr>
        <p:sp>
          <p:nvSpPr>
            <p:cNvPr id="26" name="object 26"/>
            <p:cNvSpPr/>
            <p:nvPr/>
          </p:nvSpPr>
          <p:spPr>
            <a:xfrm>
              <a:off x="1002626" y="4475657"/>
              <a:ext cx="2847213" cy="1819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27043" y="1934044"/>
              <a:ext cx="587794" cy="5877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81600" y="4876800"/>
              <a:ext cx="2667000" cy="1133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6962" y="2362136"/>
              <a:ext cx="2615438" cy="11191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28217" y="4356608"/>
            <a:ext cx="1183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C00000"/>
                </a:solidFill>
                <a:latin typeface="Arial"/>
                <a:cs typeface="Arial"/>
              </a:rPr>
              <a:t>Exclusive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Follow only one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path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843264" y="89471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53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523875"/>
            <a:ext cx="8401050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9" y="1367118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399" y="1985235"/>
            <a:ext cx="129309" cy="125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2606936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400" y="3424966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400" y="3996466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399" y="4596205"/>
            <a:ext cx="129309" cy="125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399" y="5257352"/>
            <a:ext cx="129309" cy="125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Gateways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0205" marR="546100" indent="6350">
                        <a:lnSpc>
                          <a:spcPct val="76900"/>
                        </a:lnSpc>
                        <a:spcBef>
                          <a:spcPts val="116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3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“split” </a:t>
                      </a:r>
                      <a:r>
                        <a:rPr sz="23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or </a:t>
                      </a:r>
                      <a:r>
                        <a:rPr sz="23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“fork” the sequential flow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between  activities into separate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paths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370205" marR="1473200" indent="6350">
                        <a:lnSpc>
                          <a:spcPct val="79300"/>
                        </a:lnSpc>
                        <a:spcBef>
                          <a:spcPts val="57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And also,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5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bring </a:t>
                      </a:r>
                      <a:r>
                        <a:rPr sz="25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the flows </a:t>
                      </a:r>
                      <a:r>
                        <a:rPr sz="25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back </a:t>
                      </a:r>
                      <a:r>
                        <a:rPr sz="25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together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(“merge” or</a:t>
                      </a:r>
                      <a:r>
                        <a:rPr sz="2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“join”)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636905" marR="267970" indent="-3175">
                        <a:lnSpc>
                          <a:spcPct val="79100"/>
                        </a:lnSpc>
                        <a:spcBef>
                          <a:spcPts val="365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Need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“re-join” using a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matching gateway,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if common, 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downstream tasks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gateways associated with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one or  more of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split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streams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6905" marR="1640205" indent="-3175">
                        <a:lnSpc>
                          <a:spcPts val="2360"/>
                        </a:lnSpc>
                        <a:spcBef>
                          <a:spcPts val="38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Don’t have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(re-) join if each has a</a:t>
                      </a:r>
                      <a:r>
                        <a:rPr sz="2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separate 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processing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and end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event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6905" marR="1352550" indent="-3175">
                        <a:lnSpc>
                          <a:spcPct val="78300"/>
                        </a:lnSpc>
                        <a:spcBef>
                          <a:spcPts val="49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BUT … process doesn’t end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until </a:t>
                      </a:r>
                      <a:r>
                        <a:rPr sz="21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 valid</a:t>
                      </a:r>
                      <a:r>
                        <a:rPr sz="2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paths  completed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0205" marR="148590" indent="6350">
                        <a:lnSpc>
                          <a:spcPct val="79300"/>
                        </a:lnSpc>
                        <a:spcBef>
                          <a:spcPts val="670"/>
                        </a:spcBef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Criteria for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join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gateway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depends upon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the type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gateway that’s</a:t>
                      </a:r>
                      <a:r>
                        <a:rPr sz="2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used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370205" marR="604520" indent="6350">
                        <a:lnSpc>
                          <a:spcPct val="793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Many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different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choices in BPMN; we’ll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focus</a:t>
                      </a:r>
                      <a:r>
                        <a:rPr sz="2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25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more commonly</a:t>
                      </a:r>
                      <a:r>
                        <a:rPr sz="2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used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129988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327840" y="6164865"/>
            <a:ext cx="241824" cy="289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3" name="object 13"/>
          <p:cNvSpPr txBox="1"/>
          <p:nvPr/>
        </p:nvSpPr>
        <p:spPr>
          <a:xfrm>
            <a:off x="8372200" y="6240127"/>
            <a:ext cx="146627" cy="173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fld id="{81D60167-4931-47E6-BA6A-407CBD079E47}" type="slidenum">
              <a:rPr sz="1100" dirty="0">
                <a:solidFill>
                  <a:srgbClr val="000099"/>
                </a:solidFill>
                <a:latin typeface="Arial"/>
                <a:cs typeface="Arial"/>
              </a:rPr>
              <a:pPr marL="34191">
                <a:lnSpc>
                  <a:spcPts val="1279"/>
                </a:lnSpc>
              </a:pPr>
              <a:t>28</a:t>
            </a:fld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854" y="645166"/>
            <a:ext cx="5168323" cy="45778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900" spc="-4" dirty="0"/>
              <a:t>Exclusive OR </a:t>
            </a:r>
            <a:r>
              <a:rPr sz="2900" dirty="0"/>
              <a:t>(“X”)</a:t>
            </a:r>
            <a:r>
              <a:rPr sz="2900" spc="-45" dirty="0"/>
              <a:t> </a:t>
            </a:r>
            <a:r>
              <a:rPr sz="2900" spc="-4" dirty="0"/>
              <a:t>gateway</a:t>
            </a:r>
            <a:endParaRPr sz="2900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3" name="object 3"/>
          <p:cNvSpPr/>
          <p:nvPr/>
        </p:nvSpPr>
        <p:spPr>
          <a:xfrm>
            <a:off x="914400" y="1358152"/>
            <a:ext cx="110835" cy="10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17103"/>
            <a:ext cx="110835" cy="10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99" y="2182906"/>
            <a:ext cx="92364" cy="89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0854" y="2635175"/>
            <a:ext cx="103908" cy="100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8399" y="2900082"/>
            <a:ext cx="92364" cy="89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3407484"/>
            <a:ext cx="110835" cy="10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3710043"/>
            <a:ext cx="110835" cy="10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399" y="4000500"/>
            <a:ext cx="92364" cy="8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27840" y="6164865"/>
            <a:ext cx="241824" cy="289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3273" y="4303059"/>
            <a:ext cx="4338181" cy="1921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000" y="4370294"/>
            <a:ext cx="2355273" cy="1949824"/>
          </a:xfrm>
          <a:custGeom>
            <a:avLst/>
            <a:gdLst/>
            <a:ahLst/>
            <a:cxnLst/>
            <a:rect l="l" t="t" r="r" b="b"/>
            <a:pathLst>
              <a:path w="2590800" h="2209800">
                <a:moveTo>
                  <a:pt x="0" y="0"/>
                </a:moveTo>
                <a:lnTo>
                  <a:pt x="2590798" y="0"/>
                </a:lnTo>
                <a:lnTo>
                  <a:pt x="2590798" y="2209798"/>
                </a:lnTo>
                <a:lnTo>
                  <a:pt x="0" y="22097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D2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56853" y="1185581"/>
            <a:ext cx="7227455" cy="3207897"/>
          </a:xfrm>
          <a:prstGeom prst="rect">
            <a:avLst/>
          </a:prstGeom>
        </p:spPr>
        <p:txBody>
          <a:bodyPr vert="horz" wrap="square" lIns="0" tIns="76930" rIns="0" bIns="0" rtlCol="0">
            <a:spAutoFit/>
          </a:bodyPr>
          <a:lstStyle/>
          <a:p>
            <a:pPr marL="11397" marR="69522" indent="5698">
              <a:lnSpc>
                <a:spcPct val="79900"/>
              </a:lnSpc>
              <a:spcBef>
                <a:spcPts val="606"/>
              </a:spcBef>
            </a:pPr>
            <a:r>
              <a:rPr sz="2200" dirty="0">
                <a:latin typeface="Arial"/>
                <a:cs typeface="Arial"/>
              </a:rPr>
              <a:t>eXclusive </a:t>
            </a:r>
            <a:r>
              <a:rPr sz="2200" spc="-4" dirty="0">
                <a:latin typeface="Arial"/>
                <a:cs typeface="Arial"/>
              </a:rPr>
              <a:t>OR gateway </a:t>
            </a:r>
            <a:r>
              <a:rPr sz="2200" dirty="0">
                <a:latin typeface="Arial"/>
                <a:cs typeface="Arial"/>
              </a:rPr>
              <a:t>is used when only one </a:t>
            </a:r>
            <a:r>
              <a:rPr sz="2200" spc="-4" dirty="0">
                <a:latin typeface="Arial"/>
                <a:cs typeface="Arial"/>
              </a:rPr>
              <a:t>path </a:t>
            </a:r>
            <a:r>
              <a:rPr sz="2200" dirty="0">
                <a:latin typeface="Arial"/>
                <a:cs typeface="Arial"/>
              </a:rPr>
              <a:t>can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  </a:t>
            </a:r>
            <a:r>
              <a:rPr sz="2200" spc="-4" dirty="0">
                <a:latin typeface="Arial"/>
                <a:cs typeface="Arial"/>
              </a:rPr>
              <a:t>taken for </a:t>
            </a:r>
            <a:r>
              <a:rPr sz="2200" dirty="0">
                <a:latin typeface="Arial"/>
                <a:cs typeface="Arial"/>
              </a:rPr>
              <a:t>each </a:t>
            </a:r>
            <a:r>
              <a:rPr sz="2200" spc="-4" dirty="0">
                <a:latin typeface="Arial"/>
                <a:cs typeface="Arial"/>
              </a:rPr>
              <a:t>transaction </a:t>
            </a:r>
            <a:r>
              <a:rPr sz="2200" dirty="0">
                <a:latin typeface="Arial"/>
                <a:cs typeface="Arial"/>
              </a:rPr>
              <a:t>being</a:t>
            </a:r>
            <a:r>
              <a:rPr sz="2200" spc="4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processed</a:t>
            </a:r>
          </a:p>
          <a:p>
            <a:pPr marL="17095">
              <a:lnSpc>
                <a:spcPts val="2293"/>
              </a:lnSpc>
            </a:pPr>
            <a:r>
              <a:rPr sz="2200" dirty="0">
                <a:latin typeface="Arial"/>
                <a:cs typeface="Arial"/>
              </a:rPr>
              <a:t>Key</a:t>
            </a:r>
            <a:r>
              <a:rPr sz="2200" spc="-9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points:</a:t>
            </a:r>
            <a:endParaRPr sz="2200" dirty="0">
              <a:latin typeface="Arial"/>
              <a:cs typeface="Arial"/>
            </a:endParaRPr>
          </a:p>
          <a:p>
            <a:pPr marL="250734" marR="202296" indent="-2849">
              <a:lnSpc>
                <a:spcPts val="1777"/>
              </a:lnSpc>
              <a:spcBef>
                <a:spcPts val="256"/>
              </a:spcBef>
            </a:pPr>
            <a:r>
              <a:rPr dirty="0">
                <a:latin typeface="Arial"/>
                <a:cs typeface="Arial"/>
              </a:rPr>
              <a:t>The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basis </a:t>
            </a:r>
            <a:r>
              <a:rPr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the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choice of </a:t>
            </a:r>
            <a:r>
              <a:rPr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path</a:t>
            </a:r>
            <a:r>
              <a:rPr spc="-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 achieved </a:t>
            </a:r>
            <a:r>
              <a:rPr spc="-4" dirty="0">
                <a:latin typeface="Arial"/>
                <a:cs typeface="Arial"/>
              </a:rPr>
              <a:t>BEFORE the gateway  </a:t>
            </a:r>
            <a:r>
              <a:rPr dirty="0">
                <a:latin typeface="Arial"/>
                <a:cs typeface="Arial"/>
              </a:rPr>
              <a:t>is</a:t>
            </a:r>
            <a:r>
              <a:rPr spc="-9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entered</a:t>
            </a:r>
            <a:endParaRPr dirty="0">
              <a:latin typeface="Arial"/>
              <a:cs typeface="Arial"/>
            </a:endParaRPr>
          </a:p>
          <a:p>
            <a:pPr marL="247884" marR="247314" indent="223381">
              <a:lnSpc>
                <a:spcPct val="87100"/>
              </a:lnSpc>
              <a:spcBef>
                <a:spcPts val="215"/>
              </a:spcBef>
            </a:pPr>
            <a:r>
              <a:rPr sz="1600" spc="-4" dirty="0">
                <a:solidFill>
                  <a:srgbClr val="660066"/>
                </a:solidFill>
                <a:latin typeface="Arial"/>
                <a:cs typeface="Arial"/>
              </a:rPr>
              <a:t>The gateway </a:t>
            </a:r>
            <a:r>
              <a:rPr sz="1600" dirty="0">
                <a:solidFill>
                  <a:srgbClr val="660066"/>
                </a:solidFill>
                <a:latin typeface="Arial"/>
                <a:cs typeface="Arial"/>
              </a:rPr>
              <a:t>can only </a:t>
            </a:r>
            <a:r>
              <a:rPr sz="1600" spc="-4" dirty="0">
                <a:solidFill>
                  <a:srgbClr val="660066"/>
                </a:solidFill>
                <a:latin typeface="Arial"/>
                <a:cs typeface="Arial"/>
              </a:rPr>
              <a:t>perform </a:t>
            </a:r>
            <a:r>
              <a:rPr sz="1600" dirty="0">
                <a:solidFill>
                  <a:srgbClr val="660066"/>
                </a:solidFill>
                <a:latin typeface="Arial"/>
                <a:cs typeface="Arial"/>
              </a:rPr>
              <a:t>Boolean </a:t>
            </a:r>
            <a:r>
              <a:rPr sz="1600" spc="-4" dirty="0">
                <a:solidFill>
                  <a:srgbClr val="660066"/>
                </a:solidFill>
                <a:latin typeface="Arial"/>
                <a:cs typeface="Arial"/>
              </a:rPr>
              <a:t>(T/F) </a:t>
            </a:r>
            <a:r>
              <a:rPr sz="1600" dirty="0">
                <a:solidFill>
                  <a:srgbClr val="660066"/>
                </a:solidFill>
                <a:latin typeface="Arial"/>
                <a:cs typeface="Arial"/>
              </a:rPr>
              <a:t>logic on </a:t>
            </a:r>
            <a:r>
              <a:rPr sz="1600" spc="-4" dirty="0">
                <a:solidFill>
                  <a:srgbClr val="660066"/>
                </a:solidFill>
                <a:latin typeface="Arial"/>
                <a:cs typeface="Arial"/>
              </a:rPr>
              <a:t>pre-existing data  </a:t>
            </a:r>
            <a:r>
              <a:rPr spc="-4" dirty="0">
                <a:latin typeface="Arial"/>
                <a:cs typeface="Arial"/>
              </a:rPr>
              <a:t>X-OR Gateways </a:t>
            </a:r>
            <a:r>
              <a:rPr dirty="0">
                <a:latin typeface="Arial"/>
                <a:cs typeface="Arial"/>
              </a:rPr>
              <a:t>are best labeled as a </a:t>
            </a:r>
            <a:r>
              <a:rPr spc="-4" dirty="0">
                <a:latin typeface="Arial"/>
                <a:cs typeface="Arial"/>
              </a:rPr>
              <a:t>T/F question </a:t>
            </a:r>
            <a:r>
              <a:rPr dirty="0">
                <a:latin typeface="Arial"/>
                <a:cs typeface="Arial"/>
              </a:rPr>
              <a:t>on each  </a:t>
            </a:r>
            <a:r>
              <a:rPr spc="-4" dirty="0">
                <a:latin typeface="Arial"/>
                <a:cs typeface="Arial"/>
              </a:rPr>
              <a:t>outgoing path</a:t>
            </a:r>
            <a:endParaRPr dirty="0">
              <a:latin typeface="Arial"/>
              <a:cs typeface="Arial"/>
            </a:endParaRPr>
          </a:p>
          <a:p>
            <a:pPr marL="17095" marR="253013">
              <a:lnSpc>
                <a:spcPts val="2423"/>
              </a:lnSpc>
              <a:spcBef>
                <a:spcPts val="220"/>
              </a:spcBef>
            </a:pPr>
            <a:r>
              <a:rPr sz="2200" spc="-4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recombine </a:t>
            </a:r>
            <a:r>
              <a:rPr sz="2200" spc="-4" dirty="0">
                <a:latin typeface="Arial"/>
                <a:cs typeface="Arial"/>
              </a:rPr>
              <a:t>the paths another “X-OR” gateway </a:t>
            </a:r>
            <a:r>
              <a:rPr sz="2200" dirty="0">
                <a:latin typeface="Arial"/>
                <a:cs typeface="Arial"/>
              </a:rPr>
              <a:t>is used  </a:t>
            </a:r>
            <a:r>
              <a:rPr sz="2200" u="heavy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Best </a:t>
            </a:r>
            <a:r>
              <a:rPr sz="2200" u="heavy" spc="-4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practice </a:t>
            </a:r>
            <a:r>
              <a:rPr sz="2200" dirty="0">
                <a:latin typeface="Arial"/>
                <a:cs typeface="Arial"/>
              </a:rPr>
              <a:t>is </a:t>
            </a:r>
            <a:r>
              <a:rPr sz="2200" spc="-4" dirty="0">
                <a:latin typeface="Arial"/>
                <a:cs typeface="Arial"/>
              </a:rPr>
              <a:t>to specify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4" dirty="0">
                <a:latin typeface="Arial"/>
                <a:cs typeface="Arial"/>
              </a:rPr>
              <a:t>“default”</a:t>
            </a:r>
            <a:r>
              <a:rPr sz="2200" spc="-9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path</a:t>
            </a:r>
            <a:endParaRPr sz="2200" dirty="0">
              <a:latin typeface="Arial"/>
              <a:cs typeface="Arial"/>
            </a:endParaRPr>
          </a:p>
          <a:p>
            <a:pPr marL="11397" marR="467276" indent="5698">
              <a:lnSpc>
                <a:spcPct val="77000"/>
              </a:lnSpc>
              <a:spcBef>
                <a:spcPts val="399"/>
              </a:spcBef>
            </a:pPr>
            <a:r>
              <a:rPr spc="-4" dirty="0">
                <a:latin typeface="Arial"/>
                <a:cs typeface="Arial"/>
              </a:rPr>
              <a:t>(</a:t>
            </a:r>
            <a:r>
              <a:rPr sz="1600" spc="-4" dirty="0">
                <a:latin typeface="Arial"/>
                <a:cs typeface="Arial"/>
              </a:rPr>
              <a:t>i.e., the ‘true’ path </a:t>
            </a:r>
            <a:r>
              <a:rPr sz="1600" dirty="0">
                <a:latin typeface="Arial"/>
                <a:cs typeface="Arial"/>
              </a:rPr>
              <a:t>where, </a:t>
            </a:r>
            <a:r>
              <a:rPr sz="1400" dirty="0">
                <a:latin typeface="Arial"/>
                <a:cs typeface="Arial"/>
              </a:rPr>
              <a:t>if </a:t>
            </a:r>
            <a:r>
              <a:rPr sz="1400" spc="-4" dirty="0">
                <a:latin typeface="Arial"/>
                <a:cs typeface="Arial"/>
              </a:rPr>
              <a:t>the other path(s) evaluate “false,” then this path </a:t>
            </a:r>
            <a:r>
              <a:rPr sz="1400" dirty="0">
                <a:latin typeface="Arial"/>
                <a:cs typeface="Arial"/>
              </a:rPr>
              <a:t>is  </a:t>
            </a:r>
            <a:r>
              <a:rPr sz="1400" spc="-4" dirty="0" smtClean="0">
                <a:latin typeface="Arial"/>
                <a:cs typeface="Arial"/>
              </a:rPr>
              <a:t>taken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72200" y="6240127"/>
            <a:ext cx="146627" cy="173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fld id="{81D60167-4931-47E6-BA6A-407CBD079E47}" type="slidenum">
              <a:rPr sz="1100" dirty="0">
                <a:solidFill>
                  <a:srgbClr val="000099"/>
                </a:solidFill>
                <a:latin typeface="Arial"/>
                <a:cs typeface="Arial"/>
              </a:rPr>
              <a:pPr marL="34191">
                <a:lnSpc>
                  <a:spcPts val="1279"/>
                </a:lnSpc>
              </a:pPr>
              <a:t>29</a:t>
            </a:fld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y 18- Do you Believe in yourself?…And why things don&amp;#39;t work if you don&amp;#39;t  – Confidence By K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905" y="-13482"/>
            <a:ext cx="6858000" cy="6858001"/>
          </a:xfrm>
          <a:prstGeom prst="rect">
            <a:avLst/>
          </a:prstGeom>
          <a:noFill/>
        </p:spPr>
      </p:pic>
      <p:pic>
        <p:nvPicPr>
          <p:cNvPr id="1028" name="Picture 4" descr="5 Ways to Make Yourself Believe in Yourself | Power of Positiv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918" y="1704014"/>
            <a:ext cx="3132243" cy="1754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4545" y="4437533"/>
            <a:ext cx="4572000" cy="1719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7840" y="6164865"/>
            <a:ext cx="241824" cy="289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399" y="1396253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399" y="1756186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399" y="2125981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399" y="4433048"/>
            <a:ext cx="129309" cy="125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4545" y="1546412"/>
            <a:ext cx="3117273" cy="470647"/>
          </a:xfrm>
          <a:custGeom>
            <a:avLst/>
            <a:gdLst/>
            <a:ahLst/>
            <a:cxnLst/>
            <a:rect l="l" t="t" r="r" b="b"/>
            <a:pathLst>
              <a:path w="3429000" h="533400">
                <a:moveTo>
                  <a:pt x="0" y="266699"/>
                </a:moveTo>
                <a:lnTo>
                  <a:pt x="14825" y="231470"/>
                </a:lnTo>
                <a:lnTo>
                  <a:pt x="58047" y="197633"/>
                </a:lnTo>
                <a:lnTo>
                  <a:pt x="101708" y="175994"/>
                </a:lnTo>
                <a:lnTo>
                  <a:pt x="156597" y="155190"/>
                </a:lnTo>
                <a:lnTo>
                  <a:pt x="222154" y="135309"/>
                </a:lnTo>
                <a:lnTo>
                  <a:pt x="297824" y="116437"/>
                </a:lnTo>
                <a:lnTo>
                  <a:pt x="339277" y="107406"/>
                </a:lnTo>
                <a:lnTo>
                  <a:pt x="383048" y="98661"/>
                </a:lnTo>
                <a:lnTo>
                  <a:pt x="429069" y="90211"/>
                </a:lnTo>
                <a:lnTo>
                  <a:pt x="477269" y="82068"/>
                </a:lnTo>
                <a:lnTo>
                  <a:pt x="527579" y="74242"/>
                </a:lnTo>
                <a:lnTo>
                  <a:pt x="579929" y="66744"/>
                </a:lnTo>
                <a:lnTo>
                  <a:pt x="634250" y="59585"/>
                </a:lnTo>
                <a:lnTo>
                  <a:pt x="690471" y="52776"/>
                </a:lnTo>
                <a:lnTo>
                  <a:pt x="748524" y="46328"/>
                </a:lnTo>
                <a:lnTo>
                  <a:pt x="808338" y="40251"/>
                </a:lnTo>
                <a:lnTo>
                  <a:pt x="869844" y="34557"/>
                </a:lnTo>
                <a:lnTo>
                  <a:pt x="932971" y="29256"/>
                </a:lnTo>
                <a:lnTo>
                  <a:pt x="997651" y="24359"/>
                </a:lnTo>
                <a:lnTo>
                  <a:pt x="1063814" y="19877"/>
                </a:lnTo>
                <a:lnTo>
                  <a:pt x="1131390" y="15821"/>
                </a:lnTo>
                <a:lnTo>
                  <a:pt x="1200308" y="12201"/>
                </a:lnTo>
                <a:lnTo>
                  <a:pt x="1270501" y="9029"/>
                </a:lnTo>
                <a:lnTo>
                  <a:pt x="1341897" y="6315"/>
                </a:lnTo>
                <a:lnTo>
                  <a:pt x="1414428" y="4070"/>
                </a:lnTo>
                <a:lnTo>
                  <a:pt x="1488023" y="2306"/>
                </a:lnTo>
                <a:lnTo>
                  <a:pt x="1562613" y="1032"/>
                </a:lnTo>
                <a:lnTo>
                  <a:pt x="1638128" y="259"/>
                </a:lnTo>
                <a:lnTo>
                  <a:pt x="1714498" y="0"/>
                </a:lnTo>
                <a:lnTo>
                  <a:pt x="1790869" y="259"/>
                </a:lnTo>
                <a:lnTo>
                  <a:pt x="1866384" y="1032"/>
                </a:lnTo>
                <a:lnTo>
                  <a:pt x="1940973" y="2306"/>
                </a:lnTo>
                <a:lnTo>
                  <a:pt x="2014568" y="4070"/>
                </a:lnTo>
                <a:lnTo>
                  <a:pt x="2087099" y="6315"/>
                </a:lnTo>
                <a:lnTo>
                  <a:pt x="2158495" y="9029"/>
                </a:lnTo>
                <a:lnTo>
                  <a:pt x="2228687" y="12201"/>
                </a:lnTo>
                <a:lnTo>
                  <a:pt x="2297606" y="15821"/>
                </a:lnTo>
                <a:lnTo>
                  <a:pt x="2365182" y="19877"/>
                </a:lnTo>
                <a:lnTo>
                  <a:pt x="2431344" y="24359"/>
                </a:lnTo>
                <a:lnTo>
                  <a:pt x="2496024" y="29256"/>
                </a:lnTo>
                <a:lnTo>
                  <a:pt x="2559152" y="34557"/>
                </a:lnTo>
                <a:lnTo>
                  <a:pt x="2620658" y="40251"/>
                </a:lnTo>
                <a:lnTo>
                  <a:pt x="2680472" y="46328"/>
                </a:lnTo>
                <a:lnTo>
                  <a:pt x="2738524" y="52776"/>
                </a:lnTo>
                <a:lnTo>
                  <a:pt x="2794746" y="59585"/>
                </a:lnTo>
                <a:lnTo>
                  <a:pt x="2849066" y="66744"/>
                </a:lnTo>
                <a:lnTo>
                  <a:pt x="2901417" y="74242"/>
                </a:lnTo>
                <a:lnTo>
                  <a:pt x="2951727" y="82068"/>
                </a:lnTo>
                <a:lnTo>
                  <a:pt x="2999927" y="90211"/>
                </a:lnTo>
                <a:lnTo>
                  <a:pt x="3045948" y="98661"/>
                </a:lnTo>
                <a:lnTo>
                  <a:pt x="3089719" y="107406"/>
                </a:lnTo>
                <a:lnTo>
                  <a:pt x="3131172" y="116437"/>
                </a:lnTo>
                <a:lnTo>
                  <a:pt x="3170236" y="125741"/>
                </a:lnTo>
                <a:lnTo>
                  <a:pt x="3240919" y="145129"/>
                </a:lnTo>
                <a:lnTo>
                  <a:pt x="3301212" y="165482"/>
                </a:lnTo>
                <a:lnTo>
                  <a:pt x="3350557" y="186714"/>
                </a:lnTo>
                <a:lnTo>
                  <a:pt x="3388396" y="208739"/>
                </a:lnTo>
                <a:lnTo>
                  <a:pt x="3422361" y="243073"/>
                </a:lnTo>
                <a:lnTo>
                  <a:pt x="3428997" y="266699"/>
                </a:lnTo>
                <a:lnTo>
                  <a:pt x="3427327" y="278579"/>
                </a:lnTo>
                <a:lnTo>
                  <a:pt x="3402826" y="313377"/>
                </a:lnTo>
                <a:lnTo>
                  <a:pt x="3370949" y="335765"/>
                </a:lnTo>
                <a:lnTo>
                  <a:pt x="3327288" y="357405"/>
                </a:lnTo>
                <a:lnTo>
                  <a:pt x="3272400" y="378209"/>
                </a:lnTo>
                <a:lnTo>
                  <a:pt x="3206842" y="398090"/>
                </a:lnTo>
                <a:lnTo>
                  <a:pt x="3131172" y="416962"/>
                </a:lnTo>
                <a:lnTo>
                  <a:pt x="3089719" y="425992"/>
                </a:lnTo>
                <a:lnTo>
                  <a:pt x="3045948" y="434738"/>
                </a:lnTo>
                <a:lnTo>
                  <a:pt x="2999927" y="443188"/>
                </a:lnTo>
                <a:lnTo>
                  <a:pt x="2951727" y="451331"/>
                </a:lnTo>
                <a:lnTo>
                  <a:pt x="2901417" y="459157"/>
                </a:lnTo>
                <a:lnTo>
                  <a:pt x="2849066" y="466655"/>
                </a:lnTo>
                <a:lnTo>
                  <a:pt x="2794746" y="473814"/>
                </a:lnTo>
                <a:lnTo>
                  <a:pt x="2738524" y="480623"/>
                </a:lnTo>
                <a:lnTo>
                  <a:pt x="2680472" y="487071"/>
                </a:lnTo>
                <a:lnTo>
                  <a:pt x="2620658" y="493147"/>
                </a:lnTo>
                <a:lnTo>
                  <a:pt x="2559152" y="498842"/>
                </a:lnTo>
                <a:lnTo>
                  <a:pt x="2496024" y="504143"/>
                </a:lnTo>
                <a:lnTo>
                  <a:pt x="2431344" y="509040"/>
                </a:lnTo>
                <a:lnTo>
                  <a:pt x="2365182" y="513522"/>
                </a:lnTo>
                <a:lnTo>
                  <a:pt x="2297606" y="517578"/>
                </a:lnTo>
                <a:lnTo>
                  <a:pt x="2228687" y="521197"/>
                </a:lnTo>
                <a:lnTo>
                  <a:pt x="2158495" y="524370"/>
                </a:lnTo>
                <a:lnTo>
                  <a:pt x="2087099" y="527083"/>
                </a:lnTo>
                <a:lnTo>
                  <a:pt x="2014568" y="529328"/>
                </a:lnTo>
                <a:lnTo>
                  <a:pt x="1940973" y="531093"/>
                </a:lnTo>
                <a:lnTo>
                  <a:pt x="1866384" y="532367"/>
                </a:lnTo>
                <a:lnTo>
                  <a:pt x="1790869" y="533139"/>
                </a:lnTo>
                <a:lnTo>
                  <a:pt x="1714498" y="533399"/>
                </a:lnTo>
                <a:lnTo>
                  <a:pt x="1638128" y="533139"/>
                </a:lnTo>
                <a:lnTo>
                  <a:pt x="1562613" y="532367"/>
                </a:lnTo>
                <a:lnTo>
                  <a:pt x="1488023" y="531093"/>
                </a:lnTo>
                <a:lnTo>
                  <a:pt x="1414428" y="529328"/>
                </a:lnTo>
                <a:lnTo>
                  <a:pt x="1341897" y="527083"/>
                </a:lnTo>
                <a:lnTo>
                  <a:pt x="1270501" y="524370"/>
                </a:lnTo>
                <a:lnTo>
                  <a:pt x="1200308" y="521197"/>
                </a:lnTo>
                <a:lnTo>
                  <a:pt x="1131390" y="517578"/>
                </a:lnTo>
                <a:lnTo>
                  <a:pt x="1063814" y="513522"/>
                </a:lnTo>
                <a:lnTo>
                  <a:pt x="997651" y="509040"/>
                </a:lnTo>
                <a:lnTo>
                  <a:pt x="932971" y="504143"/>
                </a:lnTo>
                <a:lnTo>
                  <a:pt x="869844" y="498842"/>
                </a:lnTo>
                <a:lnTo>
                  <a:pt x="808338" y="493147"/>
                </a:lnTo>
                <a:lnTo>
                  <a:pt x="748524" y="487071"/>
                </a:lnTo>
                <a:lnTo>
                  <a:pt x="690471" y="480623"/>
                </a:lnTo>
                <a:lnTo>
                  <a:pt x="634250" y="473814"/>
                </a:lnTo>
                <a:lnTo>
                  <a:pt x="579929" y="466655"/>
                </a:lnTo>
                <a:lnTo>
                  <a:pt x="527579" y="459157"/>
                </a:lnTo>
                <a:lnTo>
                  <a:pt x="477269" y="451331"/>
                </a:lnTo>
                <a:lnTo>
                  <a:pt x="429069" y="443188"/>
                </a:lnTo>
                <a:lnTo>
                  <a:pt x="383048" y="434738"/>
                </a:lnTo>
                <a:lnTo>
                  <a:pt x="339277" y="425992"/>
                </a:lnTo>
                <a:lnTo>
                  <a:pt x="297824" y="416962"/>
                </a:lnTo>
                <a:lnTo>
                  <a:pt x="258760" y="407657"/>
                </a:lnTo>
                <a:lnTo>
                  <a:pt x="188077" y="388270"/>
                </a:lnTo>
                <a:lnTo>
                  <a:pt x="127784" y="367917"/>
                </a:lnTo>
                <a:lnTo>
                  <a:pt x="78440" y="346684"/>
                </a:lnTo>
                <a:lnTo>
                  <a:pt x="40601" y="324659"/>
                </a:lnTo>
                <a:lnTo>
                  <a:pt x="6635" y="290326"/>
                </a:lnTo>
                <a:lnTo>
                  <a:pt x="0" y="266699"/>
                </a:lnTo>
                <a:close/>
              </a:path>
            </a:pathLst>
          </a:custGeom>
          <a:ln w="28574">
            <a:solidFill>
              <a:srgbClr val="008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Sidebar: Gateway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logic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7190" marR="325755">
                        <a:lnSpc>
                          <a:spcPct val="104400"/>
                        </a:lnSpc>
                        <a:spcBef>
                          <a:spcPts val="560"/>
                        </a:spcBef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Gateways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perform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Boolean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routing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logic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(T/F) 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Based on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pre-determined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state (external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activity)  In other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words, 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…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1330960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Why?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589654"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Arial"/>
                          <a:cs typeface="Arial"/>
                        </a:rPr>
                        <a:t>What’s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wrong with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this?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675505" marR="274955" indent="-165100" algn="just">
                        <a:lnSpc>
                          <a:spcPct val="100899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Answer: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Haven’t performed pre-  processing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know if the order  is valid or not before gateway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7719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But, this</a:t>
                      </a:r>
                      <a:r>
                        <a:rPr sz="2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62753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1316182" y="2487706"/>
            <a:ext cx="4238914" cy="3240180"/>
            <a:chOff x="1447800" y="2819400"/>
            <a:chExt cx="4662805" cy="3672204"/>
          </a:xfrm>
        </p:grpSpPr>
        <p:sp>
          <p:nvSpPr>
            <p:cNvPr id="11" name="object 11"/>
            <p:cNvSpPr/>
            <p:nvPr/>
          </p:nvSpPr>
          <p:spPr>
            <a:xfrm>
              <a:off x="3962399" y="5410200"/>
              <a:ext cx="1219200" cy="1066800"/>
            </a:xfrm>
            <a:custGeom>
              <a:avLst/>
              <a:gdLst/>
              <a:ahLst/>
              <a:cxnLst/>
              <a:rect l="l" t="t" r="r" b="b"/>
              <a:pathLst>
                <a:path w="1219200" h="1066800">
                  <a:moveTo>
                    <a:pt x="0" y="0"/>
                  </a:moveTo>
                  <a:lnTo>
                    <a:pt x="1219199" y="0"/>
                  </a:lnTo>
                  <a:lnTo>
                    <a:pt x="1219199" y="1066799"/>
                  </a:lnTo>
                  <a:lnTo>
                    <a:pt x="0" y="10667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7800" y="2819400"/>
              <a:ext cx="3752265" cy="1905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04284" y="4724400"/>
              <a:ext cx="892175" cy="669290"/>
            </a:xfrm>
            <a:custGeom>
              <a:avLst/>
              <a:gdLst/>
              <a:ahLst/>
              <a:cxnLst/>
              <a:rect l="l" t="t" r="r" b="b"/>
              <a:pathLst>
                <a:path w="892175" h="669289">
                  <a:moveTo>
                    <a:pt x="891715" y="0"/>
                  </a:moveTo>
                  <a:lnTo>
                    <a:pt x="0" y="668786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81600" y="5285511"/>
              <a:ext cx="136372" cy="124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6182" y="1546412"/>
            <a:ext cx="5347277" cy="3643592"/>
            <a:chOff x="1447800" y="1752600"/>
            <a:chExt cx="5882005" cy="4129404"/>
          </a:xfrm>
        </p:grpSpPr>
        <p:sp>
          <p:nvSpPr>
            <p:cNvPr id="3" name="object 3"/>
            <p:cNvSpPr/>
            <p:nvPr/>
          </p:nvSpPr>
          <p:spPr>
            <a:xfrm>
              <a:off x="1447800" y="1752600"/>
              <a:ext cx="5515038" cy="20356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14800" y="2971800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152399"/>
                  </a:moveTo>
                  <a:lnTo>
                    <a:pt x="19357" y="108384"/>
                  </a:lnTo>
                  <a:lnTo>
                    <a:pt x="73657" y="69416"/>
                  </a:lnTo>
                  <a:lnTo>
                    <a:pt x="112143" y="52414"/>
                  </a:lnTo>
                  <a:lnTo>
                    <a:pt x="157242" y="37381"/>
                  </a:lnTo>
                  <a:lnTo>
                    <a:pt x="208249" y="24552"/>
                  </a:lnTo>
                  <a:lnTo>
                    <a:pt x="264455" y="14164"/>
                  </a:lnTo>
                  <a:lnTo>
                    <a:pt x="325154" y="6452"/>
                  </a:lnTo>
                  <a:lnTo>
                    <a:pt x="389637" y="1652"/>
                  </a:lnTo>
                  <a:lnTo>
                    <a:pt x="457199" y="0"/>
                  </a:lnTo>
                  <a:lnTo>
                    <a:pt x="524761" y="1652"/>
                  </a:lnTo>
                  <a:lnTo>
                    <a:pt x="589244" y="6452"/>
                  </a:lnTo>
                  <a:lnTo>
                    <a:pt x="649943" y="14164"/>
                  </a:lnTo>
                  <a:lnTo>
                    <a:pt x="706149" y="24552"/>
                  </a:lnTo>
                  <a:lnTo>
                    <a:pt x="757156" y="37381"/>
                  </a:lnTo>
                  <a:lnTo>
                    <a:pt x="802255" y="52414"/>
                  </a:lnTo>
                  <a:lnTo>
                    <a:pt x="840741" y="69416"/>
                  </a:lnTo>
                  <a:lnTo>
                    <a:pt x="895041" y="108384"/>
                  </a:lnTo>
                  <a:lnTo>
                    <a:pt x="914399" y="152399"/>
                  </a:lnTo>
                  <a:lnTo>
                    <a:pt x="909442" y="174920"/>
                  </a:lnTo>
                  <a:lnTo>
                    <a:pt x="871905" y="216647"/>
                  </a:lnTo>
                  <a:lnTo>
                    <a:pt x="802255" y="252385"/>
                  </a:lnTo>
                  <a:lnTo>
                    <a:pt x="757156" y="267418"/>
                  </a:lnTo>
                  <a:lnTo>
                    <a:pt x="706149" y="280247"/>
                  </a:lnTo>
                  <a:lnTo>
                    <a:pt x="649943" y="290635"/>
                  </a:lnTo>
                  <a:lnTo>
                    <a:pt x="589244" y="298347"/>
                  </a:lnTo>
                  <a:lnTo>
                    <a:pt x="524761" y="303147"/>
                  </a:lnTo>
                  <a:lnTo>
                    <a:pt x="457199" y="304799"/>
                  </a:lnTo>
                  <a:lnTo>
                    <a:pt x="389637" y="303147"/>
                  </a:lnTo>
                  <a:lnTo>
                    <a:pt x="325154" y="298347"/>
                  </a:lnTo>
                  <a:lnTo>
                    <a:pt x="264455" y="290635"/>
                  </a:lnTo>
                  <a:lnTo>
                    <a:pt x="208249" y="280247"/>
                  </a:lnTo>
                  <a:lnTo>
                    <a:pt x="157242" y="267418"/>
                  </a:lnTo>
                  <a:lnTo>
                    <a:pt x="112143" y="252385"/>
                  </a:lnTo>
                  <a:lnTo>
                    <a:pt x="73657" y="235382"/>
                  </a:lnTo>
                  <a:lnTo>
                    <a:pt x="19357" y="196414"/>
                  </a:lnTo>
                  <a:lnTo>
                    <a:pt x="0" y="152399"/>
                  </a:lnTo>
                  <a:close/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3397" y="3304960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1" y="119083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77080" y="3276600"/>
              <a:ext cx="132638" cy="1304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5799" y="3352800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0" y="114299"/>
                  </a:moveTo>
                  <a:lnTo>
                    <a:pt x="31210" y="56610"/>
                  </a:lnTo>
                  <a:lnTo>
                    <a:pt x="66955" y="33477"/>
                  </a:lnTo>
                  <a:lnTo>
                    <a:pt x="113220" y="15605"/>
                  </a:lnTo>
                  <a:lnTo>
                    <a:pt x="167828" y="4082"/>
                  </a:lnTo>
                  <a:lnTo>
                    <a:pt x="228600" y="0"/>
                  </a:lnTo>
                  <a:lnTo>
                    <a:pt x="289370" y="4082"/>
                  </a:lnTo>
                  <a:lnTo>
                    <a:pt x="343978" y="15605"/>
                  </a:lnTo>
                  <a:lnTo>
                    <a:pt x="390244" y="33477"/>
                  </a:lnTo>
                  <a:lnTo>
                    <a:pt x="425989" y="56610"/>
                  </a:lnTo>
                  <a:lnTo>
                    <a:pt x="457199" y="114299"/>
                  </a:lnTo>
                  <a:lnTo>
                    <a:pt x="449034" y="144685"/>
                  </a:lnTo>
                  <a:lnTo>
                    <a:pt x="390244" y="195121"/>
                  </a:lnTo>
                  <a:lnTo>
                    <a:pt x="343978" y="212994"/>
                  </a:lnTo>
                  <a:lnTo>
                    <a:pt x="289370" y="224516"/>
                  </a:lnTo>
                  <a:lnTo>
                    <a:pt x="228600" y="228599"/>
                  </a:lnTo>
                  <a:lnTo>
                    <a:pt x="167828" y="224516"/>
                  </a:lnTo>
                  <a:lnTo>
                    <a:pt x="113220" y="212994"/>
                  </a:lnTo>
                  <a:lnTo>
                    <a:pt x="66955" y="195121"/>
                  </a:lnTo>
                  <a:lnTo>
                    <a:pt x="31210" y="171989"/>
                  </a:lnTo>
                  <a:lnTo>
                    <a:pt x="0" y="114299"/>
                  </a:lnTo>
                  <a:close/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99799" y="3609761"/>
              <a:ext cx="1270" cy="1420495"/>
            </a:xfrm>
            <a:custGeom>
              <a:avLst/>
              <a:gdLst/>
              <a:ahLst/>
              <a:cxnLst/>
              <a:rect l="l" t="t" r="r" b="b"/>
              <a:pathLst>
                <a:path w="1270" h="1420495">
                  <a:moveTo>
                    <a:pt x="0" y="1420238"/>
                  </a:moveTo>
                  <a:lnTo>
                    <a:pt x="778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34217" y="3581400"/>
              <a:ext cx="132638" cy="1304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19600" y="213359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0" y="114300"/>
                  </a:moveTo>
                  <a:lnTo>
                    <a:pt x="31210" y="56610"/>
                  </a:lnTo>
                  <a:lnTo>
                    <a:pt x="66955" y="33477"/>
                  </a:lnTo>
                  <a:lnTo>
                    <a:pt x="113220" y="15605"/>
                  </a:lnTo>
                  <a:lnTo>
                    <a:pt x="167828" y="4082"/>
                  </a:lnTo>
                  <a:lnTo>
                    <a:pt x="228599" y="0"/>
                  </a:lnTo>
                  <a:lnTo>
                    <a:pt x="289370" y="4082"/>
                  </a:lnTo>
                  <a:lnTo>
                    <a:pt x="343978" y="15605"/>
                  </a:lnTo>
                  <a:lnTo>
                    <a:pt x="390244" y="33477"/>
                  </a:lnTo>
                  <a:lnTo>
                    <a:pt x="425989" y="56610"/>
                  </a:lnTo>
                  <a:lnTo>
                    <a:pt x="457199" y="114300"/>
                  </a:lnTo>
                  <a:lnTo>
                    <a:pt x="449033" y="144685"/>
                  </a:lnTo>
                  <a:lnTo>
                    <a:pt x="390244" y="195122"/>
                  </a:lnTo>
                  <a:lnTo>
                    <a:pt x="343978" y="212994"/>
                  </a:lnTo>
                  <a:lnTo>
                    <a:pt x="289370" y="224517"/>
                  </a:lnTo>
                  <a:lnTo>
                    <a:pt x="228599" y="228599"/>
                  </a:lnTo>
                  <a:lnTo>
                    <a:pt x="167828" y="224517"/>
                  </a:lnTo>
                  <a:lnTo>
                    <a:pt x="113220" y="212994"/>
                  </a:lnTo>
                  <a:lnTo>
                    <a:pt x="66955" y="195122"/>
                  </a:lnTo>
                  <a:lnTo>
                    <a:pt x="31210" y="171989"/>
                  </a:lnTo>
                  <a:lnTo>
                    <a:pt x="0" y="114300"/>
                  </a:lnTo>
                  <a:close/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5161" y="2247902"/>
              <a:ext cx="2410460" cy="3619500"/>
            </a:xfrm>
            <a:custGeom>
              <a:avLst/>
              <a:gdLst/>
              <a:ahLst/>
              <a:cxnLst/>
              <a:rect l="l" t="t" r="r" b="b"/>
              <a:pathLst>
                <a:path w="2410459" h="3619500">
                  <a:moveTo>
                    <a:pt x="2410038" y="3619497"/>
                  </a:moveTo>
                  <a:lnTo>
                    <a:pt x="2410038" y="0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76800" y="2181580"/>
              <a:ext cx="130390" cy="1326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327840" y="6164865"/>
            <a:ext cx="241824" cy="2897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3939988"/>
            <a:ext cx="110835" cy="107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4400" y="4566173"/>
            <a:ext cx="110835" cy="107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4902350"/>
            <a:ext cx="110835" cy="107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68400" y="5222390"/>
            <a:ext cx="110835" cy="1075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8400" y="5569772"/>
            <a:ext cx="110835" cy="1075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23455" y="403412"/>
          <a:ext cx="7827818" cy="5979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More on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Exclusive (X-OR)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gateway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100" b="1" spc="-5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one path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taken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(hence</a:t>
                      </a:r>
                      <a:r>
                        <a:rPr sz="18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“eXclusive”)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70205" marR="456565" indent="6350">
                        <a:lnSpc>
                          <a:spcPts val="2500"/>
                        </a:lnSpc>
                        <a:spcBef>
                          <a:spcPts val="205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Use label on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gateway to specify condition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(phrased as a 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question)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7190" marR="2642870">
                        <a:lnSpc>
                          <a:spcPct val="104200"/>
                        </a:lnSpc>
                        <a:spcBef>
                          <a:spcPts val="65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Use labels on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flows to indicate outcome  For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execution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4365">
                        <a:lnSpc>
                          <a:spcPts val="2855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Default path indicated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by back-slash (good</a:t>
                      </a:r>
                      <a:r>
                        <a:rPr sz="2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practice)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6905" marR="218440" indent="-3175">
                        <a:lnSpc>
                          <a:spcPts val="2560"/>
                        </a:lnSpc>
                        <a:spcBef>
                          <a:spcPts val="575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Done by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right-clicking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the gateway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selecting  properties|advanced, then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drop-down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for the path</a:t>
                      </a:r>
                      <a:r>
                        <a:rPr sz="21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name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1" name="object 21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22" name="object 22"/>
          <p:cNvSpPr txBox="1"/>
          <p:nvPr/>
        </p:nvSpPr>
        <p:spPr>
          <a:xfrm>
            <a:off x="8372200" y="6240127"/>
            <a:ext cx="146627" cy="173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fld id="{81D60167-4931-47E6-BA6A-407CBD079E47}" type="slidenum">
              <a:rPr sz="1100" dirty="0">
                <a:solidFill>
                  <a:srgbClr val="000099"/>
                </a:solidFill>
                <a:latin typeface="Arial"/>
                <a:cs typeface="Arial"/>
              </a:rPr>
              <a:pPr marL="34191">
                <a:lnSpc>
                  <a:spcPts val="1279"/>
                </a:lnSpc>
              </a:pPr>
              <a:t>31</a:t>
            </a:fld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9" y="1337983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399" y="1630681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1896484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0854" y="2592593"/>
            <a:ext cx="103908" cy="100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400" y="2838225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399" y="3412415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8400" y="3689424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OR gateway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7190" marR="2766695">
                        <a:lnSpc>
                          <a:spcPts val="2610"/>
                        </a:lnSpc>
                        <a:spcBef>
                          <a:spcPts val="69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Also called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“</a:t>
                      </a:r>
                      <a:r>
                        <a:rPr sz="2300" b="1" spc="-5" dirty="0">
                          <a:latin typeface="Arial"/>
                          <a:cs typeface="Arial"/>
                        </a:rPr>
                        <a:t>Inclusive OR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” gateway  Differs from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“eXclusive-OR”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4365">
                        <a:lnSpc>
                          <a:spcPts val="1839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evaluated for meeting the gateway</a:t>
                      </a:r>
                      <a:r>
                        <a:rPr sz="2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condition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6905" marR="1179830">
                        <a:lnSpc>
                          <a:spcPct val="69400"/>
                        </a:lnSpc>
                        <a:spcBef>
                          <a:spcPts val="47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thus, </a:t>
                      </a:r>
                      <a:r>
                        <a:rPr sz="2100" b="1" spc="-5" dirty="0">
                          <a:latin typeface="Arial"/>
                          <a:cs typeface="Arial"/>
                        </a:rPr>
                        <a:t>Multiple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can be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“true”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taken  concurrently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883285">
                        <a:lnSpc>
                          <a:spcPts val="1720"/>
                        </a:lnSpc>
                      </a:pPr>
                      <a:r>
                        <a:rPr sz="1600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(Recall </a:t>
                      </a:r>
                      <a:r>
                        <a:rPr sz="1600" spc="-5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with the </a:t>
                      </a:r>
                      <a:r>
                        <a:rPr sz="1600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exclusive </a:t>
                      </a:r>
                      <a:r>
                        <a:rPr sz="1600" spc="-5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1600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– only one </a:t>
                      </a:r>
                      <a:r>
                        <a:rPr sz="1600" spc="-5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path “true” </a:t>
                      </a:r>
                      <a:r>
                        <a:rPr sz="1600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-5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possible)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36905" marR="269240" indent="-3175">
                        <a:lnSpc>
                          <a:spcPct val="69300"/>
                        </a:lnSpc>
                        <a:spcBef>
                          <a:spcPts val="775"/>
                        </a:spcBef>
                      </a:pPr>
                      <a:r>
                        <a:rPr sz="21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Exiting paths </a:t>
                      </a:r>
                      <a:r>
                        <a:rPr sz="25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must </a:t>
                      </a:r>
                      <a:r>
                        <a:rPr sz="21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be re-combined </a:t>
                      </a:r>
                      <a:r>
                        <a:rPr sz="21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with </a:t>
                      </a:r>
                      <a:r>
                        <a:rPr sz="21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 merge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“OR”  gate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7190">
                        <a:lnSpc>
                          <a:spcPts val="2530"/>
                        </a:lnSpc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Example below,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both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 &amp; C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paths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could be</a:t>
                      </a:r>
                      <a:r>
                        <a:rPr sz="2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taken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6905" marR="574040" indent="-3175">
                        <a:lnSpc>
                          <a:spcPct val="71400"/>
                        </a:lnSpc>
                        <a:spcBef>
                          <a:spcPts val="56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active tokens (paths)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must arrive at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merge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OR  gateway before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process can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proceed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77321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327840" y="6164865"/>
            <a:ext cx="241824" cy="289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5953" y="4034118"/>
            <a:ext cx="4199035" cy="21633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9" y="1367118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400" y="1665642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2225936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400" y="2539701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400" y="3099996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8"/>
          <p:cNvGrpSpPr/>
          <p:nvPr/>
        </p:nvGrpSpPr>
        <p:grpSpPr>
          <a:xfrm>
            <a:off x="1385455" y="3563471"/>
            <a:ext cx="4722091" cy="2566147"/>
            <a:chOff x="1524000" y="4038600"/>
            <a:chExt cx="5194300" cy="2908300"/>
          </a:xfrm>
        </p:grpSpPr>
        <p:sp>
          <p:nvSpPr>
            <p:cNvPr id="9" name="object 9"/>
            <p:cNvSpPr/>
            <p:nvPr/>
          </p:nvSpPr>
          <p:spPr>
            <a:xfrm>
              <a:off x="1524000" y="4038600"/>
              <a:ext cx="5194300" cy="2908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36150" y="4941328"/>
              <a:ext cx="273685" cy="295910"/>
            </a:xfrm>
            <a:custGeom>
              <a:avLst/>
              <a:gdLst/>
              <a:ahLst/>
              <a:cxnLst/>
              <a:rect l="l" t="t" r="r" b="b"/>
              <a:pathLst>
                <a:path w="273685" h="295910">
                  <a:moveTo>
                    <a:pt x="0" y="0"/>
                  </a:moveTo>
                  <a:lnTo>
                    <a:pt x="273587" y="295655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98850" y="5124450"/>
              <a:ext cx="130149" cy="1333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Parallel (AND)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gateway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ts val="2950"/>
                        </a:lnSpc>
                        <a:spcBef>
                          <a:spcPts val="439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to create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required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“concurrent”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paths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4365" marR="504190">
                        <a:lnSpc>
                          <a:spcPct val="86800"/>
                        </a:lnSpc>
                        <a:spcBef>
                          <a:spcPts val="21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 executes independently (concurrently) with  other paths (sometimes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called a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“split”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“fork”)  Creates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“token” for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each split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4365" marR="297815">
                        <a:lnSpc>
                          <a:spcPct val="86800"/>
                        </a:lnSpc>
                        <a:spcBef>
                          <a:spcPts val="30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tokens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must be joined (merged)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before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ending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the  path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(and process) unless a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termination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encountered  The Flow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out of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its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joining AND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gate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doesn’t occur</a:t>
                      </a:r>
                      <a:r>
                        <a:rPr sz="2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until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6905">
                        <a:lnSpc>
                          <a:spcPts val="2355"/>
                        </a:lnSpc>
                      </a:pPr>
                      <a:r>
                        <a:rPr sz="2100" b="1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preceding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paths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2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complete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R="267335" algn="ctr">
                        <a:lnSpc>
                          <a:spcPct val="100000"/>
                        </a:lnSpc>
                        <a:tabLst>
                          <a:tab pos="3445510" algn="l"/>
                        </a:tabLst>
                      </a:pPr>
                      <a:r>
                        <a:rPr sz="2400" b="1" spc="-7" baseline="-18518" dirty="0">
                          <a:latin typeface="Arial"/>
                          <a:cs typeface="Arial"/>
                        </a:rPr>
                        <a:t>Split</a:t>
                      </a:r>
                      <a:r>
                        <a:rPr sz="2400" b="1" baseline="-1851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7" baseline="-18518" dirty="0">
                          <a:latin typeface="Arial"/>
                          <a:cs typeface="Arial"/>
                        </a:rPr>
                        <a:t>(fork)	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Join (merge)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93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8" name="object 13"/>
          <p:cNvGrpSpPr/>
          <p:nvPr/>
        </p:nvGrpSpPr>
        <p:grpSpPr>
          <a:xfrm>
            <a:off x="5749637" y="4290452"/>
            <a:ext cx="359641" cy="416299"/>
            <a:chOff x="6324600" y="4862512"/>
            <a:chExt cx="395605" cy="471805"/>
          </a:xfrm>
        </p:grpSpPr>
        <p:sp>
          <p:nvSpPr>
            <p:cNvPr id="14" name="object 14"/>
            <p:cNvSpPr/>
            <p:nvPr/>
          </p:nvSpPr>
          <p:spPr>
            <a:xfrm>
              <a:off x="6342753" y="4876799"/>
              <a:ext cx="363220" cy="435609"/>
            </a:xfrm>
            <a:custGeom>
              <a:avLst/>
              <a:gdLst/>
              <a:ahLst/>
              <a:cxnLst/>
              <a:rect l="l" t="t" r="r" b="b"/>
              <a:pathLst>
                <a:path w="363220" h="435610">
                  <a:moveTo>
                    <a:pt x="362846" y="0"/>
                  </a:moveTo>
                  <a:lnTo>
                    <a:pt x="0" y="435416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4600" y="5198948"/>
              <a:ext cx="127571" cy="1350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8" name="object 18"/>
          <p:cNvSpPr txBox="1"/>
          <p:nvPr/>
        </p:nvSpPr>
        <p:spPr>
          <a:xfrm>
            <a:off x="8372200" y="6240127"/>
            <a:ext cx="146627" cy="173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fld id="{81D60167-4931-47E6-BA6A-407CBD079E47}" type="slidenum">
              <a:rPr sz="1100" dirty="0">
                <a:solidFill>
                  <a:srgbClr val="000099"/>
                </a:solidFill>
                <a:latin typeface="Arial"/>
                <a:cs typeface="Arial"/>
              </a:rPr>
              <a:pPr marL="34191">
                <a:lnSpc>
                  <a:spcPts val="1279"/>
                </a:lnSpc>
              </a:pPr>
              <a:t>33</a:t>
            </a:fld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923" y="6223186"/>
            <a:ext cx="1499755" cy="150008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900" spc="-4" dirty="0">
                <a:latin typeface="Tahoma"/>
                <a:cs typeface="Tahoma"/>
              </a:rPr>
              <a:t>CIS4120 </a:t>
            </a:r>
            <a:r>
              <a:rPr sz="900" spc="-13" dirty="0">
                <a:latin typeface="Tahoma"/>
                <a:cs typeface="Tahoma"/>
              </a:rPr>
              <a:t>Fa13 </a:t>
            </a:r>
            <a:r>
              <a:rPr sz="900" dirty="0">
                <a:latin typeface="Tahoma"/>
                <a:cs typeface="Tahoma"/>
              </a:rPr>
              <a:t>Session </a:t>
            </a:r>
            <a:r>
              <a:rPr sz="900" spc="-4" dirty="0">
                <a:latin typeface="Tahoma"/>
                <a:cs typeface="Tahoma"/>
              </a:rPr>
              <a:t>4:</a:t>
            </a:r>
            <a:r>
              <a:rPr sz="900" spc="-22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Gat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0113" y="6234337"/>
            <a:ext cx="31461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dirty="0">
                <a:latin typeface="Tahoma"/>
                <a:cs typeface="Tahoma"/>
              </a:rPr>
              <a:t>e</a:t>
            </a:r>
            <a:r>
              <a:rPr sz="900" spc="-9" dirty="0">
                <a:latin typeface="Tahoma"/>
                <a:cs typeface="Tahoma"/>
              </a:rPr>
              <a:t>wa</a:t>
            </a:r>
            <a:r>
              <a:rPr sz="900" dirty="0">
                <a:latin typeface="Tahoma"/>
                <a:cs typeface="Tahoma"/>
              </a:rPr>
              <a:t>ys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5638" y="6228789"/>
            <a:ext cx="1345045" cy="150008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900" spc="-4" dirty="0">
                <a:latin typeface="Tahoma"/>
                <a:cs typeface="Tahoma"/>
              </a:rPr>
              <a:t>© Richard </a:t>
            </a:r>
            <a:r>
              <a:rPr sz="900" spc="-9" dirty="0">
                <a:latin typeface="Tahoma"/>
                <a:cs typeface="Tahoma"/>
              </a:rPr>
              <a:t>Welke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-4" dirty="0">
                <a:latin typeface="Tahoma"/>
                <a:cs typeface="Tahoma"/>
              </a:rPr>
              <a:t>2008-13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95455" y="4359088"/>
            <a:ext cx="3374736" cy="2095500"/>
            <a:chOff x="5715000" y="4940300"/>
            <a:chExt cx="3712210" cy="2374900"/>
          </a:xfrm>
        </p:grpSpPr>
        <p:sp>
          <p:nvSpPr>
            <p:cNvPr id="6" name="object 6"/>
            <p:cNvSpPr/>
            <p:nvPr/>
          </p:nvSpPr>
          <p:spPr>
            <a:xfrm>
              <a:off x="5715000" y="4940300"/>
              <a:ext cx="3464140" cy="23748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69184" y="6986847"/>
              <a:ext cx="357446" cy="3283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18238" y="6227389"/>
            <a:ext cx="177223" cy="183776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1100" dirty="0">
                <a:solidFill>
                  <a:srgbClr val="000099"/>
                </a:solidFill>
                <a:latin typeface="Arial"/>
                <a:cs typeface="Arial"/>
              </a:rPr>
              <a:t>10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2854" y="645166"/>
            <a:ext cx="6896677" cy="45778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900" dirty="0"/>
              <a:t>More on </a:t>
            </a:r>
            <a:r>
              <a:rPr sz="2900" spc="-4" dirty="0"/>
              <a:t>parallel split (AND)</a:t>
            </a:r>
            <a:r>
              <a:rPr sz="2900" spc="-13" dirty="0"/>
              <a:t> </a:t>
            </a:r>
            <a:r>
              <a:rPr sz="2900" spc="-4" dirty="0"/>
              <a:t>gateway</a:t>
            </a:r>
            <a:endParaRPr sz="2900" dirty="0"/>
          </a:p>
        </p:txBody>
      </p:sp>
      <p:sp>
        <p:nvSpPr>
          <p:cNvPr id="10" name="object 10"/>
          <p:cNvSpPr/>
          <p:nvPr/>
        </p:nvSpPr>
        <p:spPr>
          <a:xfrm>
            <a:off x="914400" y="1290917"/>
            <a:ext cx="110835" cy="107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8400" y="1823422"/>
            <a:ext cx="101599" cy="986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0854" y="2310205"/>
            <a:ext cx="103908" cy="1008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" y="2802367"/>
            <a:ext cx="110835" cy="107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8399" y="3315597"/>
            <a:ext cx="83127" cy="80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4400" y="3597984"/>
            <a:ext cx="110835" cy="107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8400" y="4131833"/>
            <a:ext cx="101599" cy="9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399" y="4896971"/>
            <a:ext cx="92364" cy="89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8399" y="5354170"/>
            <a:ext cx="92364" cy="896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8399" y="5611905"/>
            <a:ext cx="92364" cy="89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56854" y="1118346"/>
            <a:ext cx="4033405" cy="5410167"/>
          </a:xfrm>
          <a:prstGeom prst="rect">
            <a:avLst/>
          </a:prstGeom>
        </p:spPr>
        <p:txBody>
          <a:bodyPr vert="horz" wrap="square" lIns="0" tIns="76930" rIns="0" bIns="0" rtlCol="0">
            <a:spAutoFit/>
          </a:bodyPr>
          <a:lstStyle/>
          <a:p>
            <a:pPr marL="11397" marR="444482" indent="5698">
              <a:lnSpc>
                <a:spcPct val="79900"/>
              </a:lnSpc>
              <a:spcBef>
                <a:spcPts val="606"/>
              </a:spcBef>
            </a:pPr>
            <a:r>
              <a:rPr sz="2200" dirty="0">
                <a:latin typeface="Arial"/>
                <a:cs typeface="Arial"/>
              </a:rPr>
              <a:t>Process sequence </a:t>
            </a:r>
            <a:r>
              <a:rPr sz="2200" spc="-4" dirty="0">
                <a:latin typeface="Arial"/>
                <a:cs typeface="Arial"/>
              </a:rPr>
              <a:t>flow</a:t>
            </a:r>
            <a:r>
              <a:rPr sz="2200" spc="-58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splits  into </a:t>
            </a:r>
            <a:r>
              <a:rPr sz="2200" dirty="0">
                <a:latin typeface="Arial"/>
                <a:cs typeface="Arial"/>
              </a:rPr>
              <a:t>concurrent</a:t>
            </a:r>
            <a:r>
              <a:rPr sz="2200" spc="-13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segments</a:t>
            </a:r>
            <a:endParaRPr sz="2200" dirty="0">
              <a:latin typeface="Arial"/>
              <a:cs typeface="Arial"/>
            </a:endParaRPr>
          </a:p>
          <a:p>
            <a:pPr marL="250734" marR="102573" indent="-2849">
              <a:lnSpc>
                <a:spcPct val="78300"/>
              </a:lnSpc>
              <a:spcBef>
                <a:spcPts val="238"/>
              </a:spcBef>
            </a:pPr>
            <a:r>
              <a:rPr sz="2000" spc="-4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diagram all </a:t>
            </a:r>
            <a:r>
              <a:rPr sz="2000" spc="-4" dirty="0">
                <a:latin typeface="Arial"/>
                <a:cs typeface="Arial"/>
              </a:rPr>
              <a:t>downstream paths  </a:t>
            </a:r>
            <a:r>
              <a:rPr sz="2000" dirty="0">
                <a:latin typeface="Arial"/>
                <a:cs typeface="Arial"/>
              </a:rPr>
              <a:t>are all enabled</a:t>
            </a:r>
            <a:r>
              <a:rPr sz="2000" spc="-18" dirty="0">
                <a:latin typeface="Arial"/>
                <a:cs typeface="Arial"/>
              </a:rPr>
              <a:t> </a:t>
            </a:r>
            <a:r>
              <a:rPr sz="2000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unconditionally</a:t>
            </a:r>
            <a:endParaRPr sz="2000" dirty="0">
              <a:latin typeface="Arial"/>
              <a:cs typeface="Arial"/>
            </a:endParaRPr>
          </a:p>
          <a:p>
            <a:pPr marL="466706" marR="286634" indent="3989">
              <a:lnSpc>
                <a:spcPts val="1597"/>
              </a:lnSpc>
              <a:spcBef>
                <a:spcPts val="389"/>
              </a:spcBef>
            </a:pPr>
            <a:r>
              <a:rPr sz="1600" dirty="0">
                <a:solidFill>
                  <a:srgbClr val="660066"/>
                </a:solidFill>
                <a:latin typeface="Arial"/>
                <a:cs typeface="Arial"/>
              </a:rPr>
              <a:t>No Boolean logic, all </a:t>
            </a:r>
            <a:r>
              <a:rPr sz="1600" spc="-4" dirty="0">
                <a:solidFill>
                  <a:srgbClr val="660066"/>
                </a:solidFill>
                <a:latin typeface="Arial"/>
                <a:cs typeface="Arial"/>
              </a:rPr>
              <a:t>paths </a:t>
            </a:r>
            <a:r>
              <a:rPr sz="1600" dirty="0">
                <a:solidFill>
                  <a:srgbClr val="660066"/>
                </a:solidFill>
                <a:latin typeface="Arial"/>
                <a:cs typeface="Arial"/>
              </a:rPr>
              <a:t>must</a:t>
            </a:r>
            <a:r>
              <a:rPr sz="1600" spc="-81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660066"/>
                </a:solidFill>
                <a:latin typeface="Arial"/>
                <a:cs typeface="Arial"/>
              </a:rPr>
              <a:t>be  </a:t>
            </a:r>
            <a:r>
              <a:rPr sz="1600" spc="-4" dirty="0">
                <a:solidFill>
                  <a:srgbClr val="660066"/>
                </a:solidFill>
                <a:latin typeface="Arial"/>
                <a:cs typeface="Arial"/>
              </a:rPr>
              <a:t>“true”</a:t>
            </a:r>
            <a:endParaRPr sz="1600" dirty="0">
              <a:latin typeface="Arial"/>
              <a:cs typeface="Arial"/>
            </a:endParaRPr>
          </a:p>
          <a:p>
            <a:pPr marL="11397" marR="18235" indent="5698">
              <a:lnSpc>
                <a:spcPts val="2073"/>
              </a:lnSpc>
              <a:spcBef>
                <a:spcPts val="417"/>
              </a:spcBef>
            </a:pPr>
            <a:r>
              <a:rPr sz="2200" dirty="0">
                <a:latin typeface="Arial"/>
                <a:cs typeface="Arial"/>
              </a:rPr>
              <a:t>Each </a:t>
            </a:r>
            <a:r>
              <a:rPr sz="2200" spc="-4" dirty="0">
                <a:latin typeface="Arial"/>
                <a:cs typeface="Arial"/>
              </a:rPr>
              <a:t>path token </a:t>
            </a:r>
            <a:r>
              <a:rPr sz="2200" dirty="0">
                <a:latin typeface="Arial"/>
                <a:cs typeface="Arial"/>
              </a:rPr>
              <a:t>must reach</a:t>
            </a:r>
            <a:r>
              <a:rPr sz="2200" spc="-54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end  event </a:t>
            </a:r>
            <a:r>
              <a:rPr sz="2200" spc="-4" dirty="0">
                <a:latin typeface="Arial"/>
                <a:cs typeface="Arial"/>
              </a:rPr>
              <a:t>for </a:t>
            </a:r>
            <a:r>
              <a:rPr sz="2200" dirty="0">
                <a:latin typeface="Arial"/>
                <a:cs typeface="Arial"/>
              </a:rPr>
              <a:t>process </a:t>
            </a:r>
            <a:r>
              <a:rPr sz="2200" spc="-4" dirty="0">
                <a:latin typeface="Arial"/>
                <a:cs typeface="Arial"/>
              </a:rPr>
              <a:t>to</a:t>
            </a:r>
            <a:r>
              <a:rPr sz="2200" spc="-31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complete</a:t>
            </a:r>
            <a:endParaRPr sz="2200" dirty="0">
              <a:latin typeface="Arial"/>
              <a:cs typeface="Arial"/>
            </a:endParaRPr>
          </a:p>
          <a:p>
            <a:pPr marL="247884">
              <a:lnSpc>
                <a:spcPts val="1732"/>
              </a:lnSpc>
            </a:pPr>
            <a:r>
              <a:rPr sz="1600" dirty="0">
                <a:latin typeface="Arial"/>
                <a:cs typeface="Arial"/>
              </a:rPr>
              <a:t>(unless it is a </a:t>
            </a:r>
            <a:r>
              <a:rPr sz="1600" spc="-4" dirty="0">
                <a:latin typeface="Arial"/>
                <a:cs typeface="Arial"/>
              </a:rPr>
              <a:t>termination</a:t>
            </a:r>
            <a:r>
              <a:rPr sz="1600" spc="-22" dirty="0">
                <a:latin typeface="Arial"/>
                <a:cs typeface="Arial"/>
              </a:rPr>
              <a:t> </a:t>
            </a:r>
            <a:r>
              <a:rPr sz="1600" spc="-4" dirty="0">
                <a:latin typeface="Arial"/>
                <a:cs typeface="Arial"/>
              </a:rPr>
              <a:t>event)</a:t>
            </a:r>
            <a:endParaRPr sz="1600" dirty="0">
              <a:latin typeface="Arial"/>
              <a:cs typeface="Arial"/>
            </a:endParaRPr>
          </a:p>
          <a:p>
            <a:pPr marL="11397" marR="140183" indent="5698">
              <a:lnSpc>
                <a:spcPts val="2073"/>
              </a:lnSpc>
              <a:spcBef>
                <a:spcPts val="498"/>
              </a:spcBef>
            </a:pPr>
            <a:r>
              <a:rPr sz="2200" dirty="0">
                <a:latin typeface="Arial"/>
                <a:cs typeface="Arial"/>
              </a:rPr>
              <a:t>Parallel </a:t>
            </a:r>
            <a:r>
              <a:rPr sz="2200" spc="-4" dirty="0">
                <a:latin typeface="Arial"/>
                <a:cs typeface="Arial"/>
              </a:rPr>
              <a:t>segments </a:t>
            </a:r>
            <a:r>
              <a:rPr sz="2200" dirty="0">
                <a:latin typeface="Arial"/>
                <a:cs typeface="Arial"/>
              </a:rPr>
              <a:t>don’t have</a:t>
            </a:r>
            <a:r>
              <a:rPr sz="2200" spc="-58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to  </a:t>
            </a:r>
            <a:r>
              <a:rPr sz="2200" dirty="0">
                <a:latin typeface="Arial"/>
                <a:cs typeface="Arial"/>
              </a:rPr>
              <a:t>rejoin</a:t>
            </a:r>
          </a:p>
          <a:p>
            <a:pPr marL="250734" marR="4559" indent="-2849">
              <a:lnSpc>
                <a:spcPct val="80800"/>
              </a:lnSpc>
              <a:spcBef>
                <a:spcPts val="197"/>
              </a:spcBef>
            </a:pPr>
            <a:r>
              <a:rPr sz="2000" dirty="0">
                <a:latin typeface="Arial"/>
                <a:cs typeface="Arial"/>
              </a:rPr>
              <a:t>Join </a:t>
            </a:r>
            <a:r>
              <a:rPr sz="2000" spc="-4" dirty="0">
                <a:latin typeface="Arial"/>
                <a:cs typeface="Arial"/>
              </a:rPr>
              <a:t>gateway </a:t>
            </a:r>
            <a:r>
              <a:rPr sz="2000" b="1" i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needed if</a:t>
            </a:r>
            <a:r>
              <a:rPr sz="2000" spc="-58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parallel  </a:t>
            </a:r>
            <a:r>
              <a:rPr sz="2000" spc="-4" dirty="0">
                <a:latin typeface="Arial"/>
                <a:cs typeface="Arial"/>
              </a:rPr>
              <a:t>paths </a:t>
            </a:r>
            <a:r>
              <a:rPr sz="2000" dirty="0">
                <a:latin typeface="Arial"/>
                <a:cs typeface="Arial"/>
              </a:rPr>
              <a:t>need </a:t>
            </a:r>
            <a:r>
              <a:rPr sz="2000" spc="-4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be synchronized  </a:t>
            </a:r>
            <a:r>
              <a:rPr sz="2000" spc="-4" dirty="0">
                <a:latin typeface="Arial"/>
                <a:cs typeface="Arial"/>
              </a:rPr>
              <a:t>before </a:t>
            </a:r>
            <a:r>
              <a:rPr sz="2000" dirty="0">
                <a:latin typeface="Arial"/>
                <a:cs typeface="Arial"/>
              </a:rPr>
              <a:t>proceeding</a:t>
            </a:r>
            <a:r>
              <a:rPr sz="2000" spc="-4" dirty="0">
                <a:latin typeface="Arial"/>
                <a:cs typeface="Arial"/>
              </a:rPr>
              <a:t> further</a:t>
            </a:r>
            <a:endParaRPr sz="2000" dirty="0">
              <a:latin typeface="Arial"/>
              <a:cs typeface="Arial"/>
            </a:endParaRPr>
          </a:p>
          <a:p>
            <a:pPr marL="11397" marR="422257" indent="5698">
              <a:lnSpc>
                <a:spcPct val="77500"/>
              </a:lnSpc>
              <a:spcBef>
                <a:spcPts val="520"/>
              </a:spcBef>
            </a:pPr>
            <a:r>
              <a:rPr spc="-4" dirty="0">
                <a:latin typeface="Arial"/>
                <a:cs typeface="Arial"/>
              </a:rPr>
              <a:t>Note: </a:t>
            </a:r>
            <a:r>
              <a:rPr dirty="0">
                <a:latin typeface="Arial"/>
                <a:cs typeface="Arial"/>
              </a:rPr>
              <a:t>“Concurrency” </a:t>
            </a:r>
            <a:r>
              <a:rPr spc="-4" dirty="0">
                <a:latin typeface="Arial"/>
                <a:cs typeface="Arial"/>
              </a:rPr>
              <a:t>semantics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are  </a:t>
            </a:r>
            <a:r>
              <a:rPr spc="-4" dirty="0">
                <a:latin typeface="Arial"/>
                <a:cs typeface="Arial"/>
              </a:rPr>
              <a:t>poorly/under-defined </a:t>
            </a:r>
            <a:r>
              <a:rPr dirty="0">
                <a:latin typeface="Arial"/>
                <a:cs typeface="Arial"/>
              </a:rPr>
              <a:t>in BPMN</a:t>
            </a:r>
          </a:p>
          <a:p>
            <a:pPr marL="247884">
              <a:lnSpc>
                <a:spcPts val="1947"/>
              </a:lnSpc>
            </a:pPr>
            <a:r>
              <a:rPr dirty="0">
                <a:latin typeface="Arial"/>
                <a:cs typeface="Arial"/>
              </a:rPr>
              <a:t>Common </a:t>
            </a:r>
            <a:r>
              <a:rPr spc="-4" dirty="0">
                <a:latin typeface="Arial"/>
                <a:cs typeface="Arial"/>
              </a:rPr>
              <a:t>data</a:t>
            </a:r>
            <a:r>
              <a:rPr spc="-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changed?</a:t>
            </a:r>
          </a:p>
          <a:p>
            <a:pPr marL="247884">
              <a:lnSpc>
                <a:spcPts val="2109"/>
              </a:lnSpc>
            </a:pPr>
            <a:r>
              <a:rPr dirty="0">
                <a:latin typeface="Arial"/>
                <a:cs typeface="Arial"/>
              </a:rPr>
              <a:t>Each BPMS makes own</a:t>
            </a:r>
            <a:r>
              <a:rPr spc="-3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rules</a:t>
            </a:r>
          </a:p>
        </p:txBody>
      </p:sp>
      <p:sp>
        <p:nvSpPr>
          <p:cNvPr id="21" name="object 21"/>
          <p:cNvSpPr/>
          <p:nvPr/>
        </p:nvSpPr>
        <p:spPr>
          <a:xfrm>
            <a:off x="5334000" y="3871924"/>
            <a:ext cx="3048000" cy="461682"/>
          </a:xfrm>
          <a:custGeom>
            <a:avLst/>
            <a:gdLst/>
            <a:ahLst/>
            <a:cxnLst/>
            <a:rect l="l" t="t" r="r" b="b"/>
            <a:pathLst>
              <a:path w="3352800" h="523239">
                <a:moveTo>
                  <a:pt x="0" y="0"/>
                </a:moveTo>
                <a:lnTo>
                  <a:pt x="3352797" y="0"/>
                </a:lnTo>
                <a:lnTo>
                  <a:pt x="3352797" y="523219"/>
                </a:lnTo>
                <a:lnTo>
                  <a:pt x="0" y="52321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8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46609" y="3903289"/>
            <a:ext cx="2583295" cy="384390"/>
          </a:xfrm>
          <a:prstGeom prst="rect">
            <a:avLst/>
          </a:prstGeom>
        </p:spPr>
        <p:txBody>
          <a:bodyPr vert="horz" wrap="square" lIns="0" tIns="25072" rIns="0" bIns="0" rtlCol="0">
            <a:spAutoFit/>
          </a:bodyPr>
          <a:lstStyle/>
          <a:p>
            <a:pPr marL="1017180" marR="4559" indent="-1006353">
              <a:lnSpc>
                <a:spcPts val="1436"/>
              </a:lnSpc>
              <a:spcBef>
                <a:spcPts val="197"/>
              </a:spcBef>
            </a:pPr>
            <a:r>
              <a:rPr sz="1300" b="1" dirty="0">
                <a:latin typeface="Arial"/>
                <a:cs typeface="Arial"/>
              </a:rPr>
              <a:t>All </a:t>
            </a:r>
            <a:r>
              <a:rPr sz="1300" b="1" spc="-4" dirty="0">
                <a:latin typeface="Arial"/>
                <a:cs typeface="Arial"/>
              </a:rPr>
              <a:t>three activities </a:t>
            </a:r>
            <a:r>
              <a:rPr sz="1300" b="1" dirty="0">
                <a:latin typeface="Arial"/>
                <a:cs typeface="Arial"/>
              </a:rPr>
              <a:t>can </a:t>
            </a:r>
            <a:r>
              <a:rPr sz="1300" b="1" spc="-4" dirty="0">
                <a:latin typeface="Arial"/>
                <a:cs typeface="Arial"/>
              </a:rPr>
              <a:t>be done </a:t>
            </a:r>
            <a:r>
              <a:rPr sz="1300" b="1" dirty="0">
                <a:latin typeface="Arial"/>
                <a:cs typeface="Arial"/>
              </a:rPr>
              <a:t>in  </a:t>
            </a:r>
            <a:r>
              <a:rPr sz="1300" b="1" spc="-4" dirty="0">
                <a:latin typeface="Arial"/>
                <a:cs typeface="Arial"/>
              </a:rPr>
              <a:t>parallel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81455" y="4223217"/>
            <a:ext cx="636732" cy="1761004"/>
            <a:chOff x="8229600" y="4786312"/>
            <a:chExt cx="700405" cy="1995805"/>
          </a:xfrm>
        </p:grpSpPr>
        <p:sp>
          <p:nvSpPr>
            <p:cNvPr id="24" name="object 24"/>
            <p:cNvSpPr/>
            <p:nvPr/>
          </p:nvSpPr>
          <p:spPr>
            <a:xfrm>
              <a:off x="8332350" y="4800599"/>
              <a:ext cx="583565" cy="219075"/>
            </a:xfrm>
            <a:custGeom>
              <a:avLst/>
              <a:gdLst/>
              <a:ahLst/>
              <a:cxnLst/>
              <a:rect l="l" t="t" r="r" b="b"/>
              <a:pathLst>
                <a:path w="583565" h="219075">
                  <a:moveTo>
                    <a:pt x="583049" y="0"/>
                  </a:moveTo>
                  <a:lnTo>
                    <a:pt x="0" y="218643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05800" y="4926266"/>
              <a:ext cx="139788" cy="1251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44189" y="4800599"/>
              <a:ext cx="671830" cy="1118870"/>
            </a:xfrm>
            <a:custGeom>
              <a:avLst/>
              <a:gdLst/>
              <a:ahLst/>
              <a:cxnLst/>
              <a:rect l="l" t="t" r="r" b="b"/>
              <a:pathLst>
                <a:path w="671829" h="1118870">
                  <a:moveTo>
                    <a:pt x="671210" y="0"/>
                  </a:moveTo>
                  <a:lnTo>
                    <a:pt x="0" y="1118679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29600" y="5805665"/>
              <a:ext cx="117894" cy="1379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14139" y="4800599"/>
              <a:ext cx="601345" cy="1954530"/>
            </a:xfrm>
            <a:custGeom>
              <a:avLst/>
              <a:gdLst/>
              <a:ahLst/>
              <a:cxnLst/>
              <a:rect l="l" t="t" r="r" b="b"/>
              <a:pathLst>
                <a:path w="601345" h="1954529">
                  <a:moveTo>
                    <a:pt x="601260" y="0"/>
                  </a:moveTo>
                  <a:lnTo>
                    <a:pt x="0" y="1954098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75840" y="6642350"/>
              <a:ext cx="127152" cy="1394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5264728" y="1210235"/>
            <a:ext cx="3113694" cy="1692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9" y="1367118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399" y="1693433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2281965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400" y="2584524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400" y="2887084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399" y="3228639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0854" y="3496235"/>
            <a:ext cx="115454" cy="112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Event gateway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7190" algn="just">
                        <a:lnSpc>
                          <a:spcPts val="3015"/>
                        </a:lnSpc>
                        <a:spcBef>
                          <a:spcPts val="439"/>
                        </a:spcBef>
                      </a:pPr>
                      <a:r>
                        <a:rPr sz="23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Every </a:t>
                      </a:r>
                      <a:r>
                        <a:rPr sz="23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path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out of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this gateway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has an event on</a:t>
                      </a:r>
                      <a:r>
                        <a:rPr sz="2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it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370205" marR="196215" indent="6350" algn="just">
                        <a:lnSpc>
                          <a:spcPct val="79700"/>
                        </a:lnSpc>
                        <a:spcBef>
                          <a:spcPts val="53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3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intermediate </a:t>
                      </a:r>
                      <a:r>
                        <a:rPr sz="23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event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the “condition” that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must be  met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proceed on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2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4365" marR="215900" algn="just">
                        <a:lnSpc>
                          <a:spcPts val="270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Gateway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“logic” is based on which event happens </a:t>
                      </a:r>
                      <a:r>
                        <a:rPr sz="2100" b="1" spc="-5" dirty="0">
                          <a:latin typeface="Arial"/>
                          <a:cs typeface="Arial"/>
                        </a:rPr>
                        <a:t>first 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Exiting paths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re-combined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“X-OR” gate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– why? 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happens if none of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these events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occur?</a:t>
                      </a:r>
                      <a:r>
                        <a:rPr sz="2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Possible?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377190" algn="just">
                        <a:lnSpc>
                          <a:spcPts val="3020"/>
                        </a:lnSpc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It’s the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“future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looking”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gateway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883285">
                        <a:lnSpc>
                          <a:spcPts val="2315"/>
                        </a:lnSpc>
                      </a:pPr>
                      <a:r>
                        <a:rPr sz="1800" spc="-5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(events </a:t>
                      </a:r>
                      <a:r>
                        <a:rPr sz="1800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are in</a:t>
                      </a:r>
                      <a:r>
                        <a:rPr sz="1800" spc="-5" dirty="0">
                          <a:solidFill>
                            <a:srgbClr val="660066"/>
                          </a:solidFill>
                          <a:latin typeface="Arial"/>
                          <a:cs typeface="Arial"/>
                        </a:rPr>
                        <a:t> future)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3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259826" y="6164865"/>
            <a:ext cx="287166" cy="289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7909" y="3496238"/>
            <a:ext cx="3521364" cy="2490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854" y="645166"/>
            <a:ext cx="6553777" cy="45778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900" dirty="0"/>
              <a:t>More on </a:t>
            </a:r>
            <a:r>
              <a:rPr sz="2900" spc="-4" dirty="0"/>
              <a:t>(exclusive) Event</a:t>
            </a:r>
            <a:r>
              <a:rPr sz="2900" spc="-40" dirty="0"/>
              <a:t> </a:t>
            </a:r>
            <a:r>
              <a:rPr sz="2900" spc="-4" dirty="0"/>
              <a:t>gateway</a:t>
            </a:r>
            <a:endParaRPr sz="2900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10"/>
          </p:nvPr>
        </p:nvSpPr>
        <p:spPr>
          <a:xfrm>
            <a:off x="895638" y="6228734"/>
            <a:ext cx="1345045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pc="-4" dirty="0"/>
              <a:t>© Richard </a:t>
            </a:r>
            <a:r>
              <a:rPr spc="-9" dirty="0"/>
              <a:t>Welke</a:t>
            </a:r>
            <a:r>
              <a:rPr spc="-40" dirty="0"/>
              <a:t> </a:t>
            </a:r>
            <a:r>
              <a:rPr spc="-4" dirty="0"/>
              <a:t>2008-13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3701923" y="6223131"/>
            <a:ext cx="1814367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pc="-4" dirty="0"/>
              <a:t>CIS4120 </a:t>
            </a:r>
            <a:r>
              <a:rPr spc="-13" dirty="0"/>
              <a:t>Fa13 </a:t>
            </a:r>
            <a:r>
              <a:rPr dirty="0"/>
              <a:t>Session </a:t>
            </a:r>
            <a:r>
              <a:rPr spc="-4" dirty="0"/>
              <a:t>4: Gateways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240127"/>
            <a:ext cx="22340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fld id="{81D60167-4931-47E6-BA6A-407CBD079E47}" type="slidenum">
              <a:rPr dirty="0"/>
              <a:pPr marL="34191">
                <a:lnSpc>
                  <a:spcPts val="1279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4399" y="1376083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99" y="1698363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399" y="2034540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8399" y="2359510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0854" y="2665206"/>
            <a:ext cx="126999" cy="123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8399" y="2987040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399" y="3760695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8399" y="4114352"/>
            <a:ext cx="120073" cy="116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8399" y="4484146"/>
            <a:ext cx="120073" cy="116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8399" y="5167705"/>
            <a:ext cx="120073" cy="116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2633" y="1176618"/>
            <a:ext cx="7099300" cy="460699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lnSpc>
                <a:spcPts val="2854"/>
              </a:lnSpc>
              <a:spcBef>
                <a:spcPts val="90"/>
              </a:spcBef>
            </a:pPr>
            <a:r>
              <a:rPr sz="2500" spc="-4" dirty="0">
                <a:latin typeface="Arial"/>
                <a:cs typeface="Arial"/>
              </a:rPr>
              <a:t>Only </a:t>
            </a:r>
            <a:r>
              <a:rPr sz="2500" dirty="0">
                <a:latin typeface="Arial"/>
                <a:cs typeface="Arial"/>
              </a:rPr>
              <a:t>one </a:t>
            </a:r>
            <a:r>
              <a:rPr sz="2500" spc="-4" dirty="0">
                <a:latin typeface="Arial"/>
                <a:cs typeface="Arial"/>
              </a:rPr>
              <a:t>path taken</a:t>
            </a:r>
            <a:endParaRPr sz="2500" dirty="0">
              <a:latin typeface="Arial"/>
              <a:cs typeface="Arial"/>
            </a:endParaRPr>
          </a:p>
          <a:p>
            <a:pPr marL="242186" marR="646209">
              <a:lnSpc>
                <a:spcPts val="2692"/>
              </a:lnSpc>
              <a:spcBef>
                <a:spcPts val="13"/>
              </a:spcBef>
            </a:pPr>
            <a:r>
              <a:rPr sz="2300" dirty="0">
                <a:latin typeface="Arial"/>
                <a:cs typeface="Arial"/>
              </a:rPr>
              <a:t>Based on event occurrence, not </a:t>
            </a:r>
            <a:r>
              <a:rPr sz="2300" spc="-4" dirty="0">
                <a:latin typeface="Arial"/>
                <a:cs typeface="Arial"/>
              </a:rPr>
              <a:t>data</a:t>
            </a:r>
            <a:r>
              <a:rPr sz="2300" spc="-54" dirty="0">
                <a:latin typeface="Arial"/>
                <a:cs typeface="Arial"/>
              </a:rPr>
              <a:t> </a:t>
            </a:r>
            <a:r>
              <a:rPr sz="2300" spc="-4" dirty="0">
                <a:latin typeface="Arial"/>
                <a:cs typeface="Arial"/>
              </a:rPr>
              <a:t>condition  Waits </a:t>
            </a:r>
            <a:r>
              <a:rPr sz="2300" dirty="0">
                <a:latin typeface="Arial"/>
                <a:cs typeface="Arial"/>
              </a:rPr>
              <a:t>on </a:t>
            </a:r>
            <a:r>
              <a:rPr sz="2300" b="1" i="1" spc="-4" dirty="0">
                <a:latin typeface="Arial"/>
                <a:cs typeface="Arial"/>
              </a:rPr>
              <a:t>first event that satisfies</a:t>
            </a:r>
            <a:r>
              <a:rPr sz="2300" b="1" i="1" spc="13" dirty="0">
                <a:latin typeface="Arial"/>
                <a:cs typeface="Arial"/>
              </a:rPr>
              <a:t> </a:t>
            </a:r>
            <a:r>
              <a:rPr sz="2300" b="1" i="1" spc="-4" dirty="0">
                <a:latin typeface="Arial"/>
                <a:cs typeface="Arial"/>
              </a:rPr>
              <a:t>condition</a:t>
            </a:r>
            <a:endParaRPr sz="2300" dirty="0">
              <a:latin typeface="Arial"/>
              <a:cs typeface="Arial"/>
            </a:endParaRPr>
          </a:p>
          <a:p>
            <a:pPr marL="242186">
              <a:lnSpc>
                <a:spcPts val="2531"/>
              </a:lnSpc>
            </a:pPr>
            <a:r>
              <a:rPr sz="23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Best </a:t>
            </a:r>
            <a:r>
              <a:rPr sz="2300" i="1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practice:</a:t>
            </a:r>
            <a:r>
              <a:rPr sz="2300" i="1" spc="-4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cover </a:t>
            </a:r>
            <a:r>
              <a:rPr sz="2300" spc="-4" dirty="0">
                <a:latin typeface="Arial"/>
                <a:cs typeface="Arial"/>
              </a:rPr>
              <a:t>situation </a:t>
            </a:r>
            <a:r>
              <a:rPr sz="2300" dirty="0">
                <a:latin typeface="Arial"/>
                <a:cs typeface="Arial"/>
              </a:rPr>
              <a:t>of no event</a:t>
            </a:r>
            <a:r>
              <a:rPr sz="2300" spc="-4" dirty="0">
                <a:latin typeface="Arial"/>
                <a:cs typeface="Arial"/>
              </a:rPr>
              <a:t> satisfying</a:t>
            </a:r>
            <a:endParaRPr sz="2300" dirty="0">
              <a:latin typeface="Arial"/>
              <a:cs typeface="Arial"/>
            </a:endParaRPr>
          </a:p>
          <a:p>
            <a:pPr marL="465567">
              <a:lnSpc>
                <a:spcPts val="2266"/>
              </a:lnSpc>
              <a:spcBef>
                <a:spcPts val="63"/>
              </a:spcBef>
            </a:pPr>
            <a:r>
              <a:rPr sz="2000" spc="-4" dirty="0">
                <a:solidFill>
                  <a:srgbClr val="660066"/>
                </a:solidFill>
                <a:latin typeface="Arial"/>
                <a:cs typeface="Arial"/>
              </a:rPr>
              <a:t>Typically </a:t>
            </a:r>
            <a:r>
              <a:rPr sz="2000" dirty="0">
                <a:solidFill>
                  <a:srgbClr val="660066"/>
                </a:solidFill>
                <a:latin typeface="Arial"/>
                <a:cs typeface="Arial"/>
              </a:rPr>
              <a:t>done using a </a:t>
            </a:r>
            <a:r>
              <a:rPr sz="2000" spc="-4" dirty="0">
                <a:solidFill>
                  <a:srgbClr val="660066"/>
                </a:solidFill>
                <a:latin typeface="Arial"/>
                <a:cs typeface="Arial"/>
              </a:rPr>
              <a:t>“timer”</a:t>
            </a:r>
            <a:r>
              <a:rPr sz="2000" spc="-9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0066"/>
                </a:solidFill>
                <a:latin typeface="Arial"/>
                <a:cs typeface="Arial"/>
              </a:rPr>
              <a:t>event</a:t>
            </a:r>
            <a:endParaRPr sz="2000" dirty="0">
              <a:latin typeface="Arial"/>
              <a:cs typeface="Arial"/>
            </a:endParaRPr>
          </a:p>
          <a:p>
            <a:pPr marL="242186">
              <a:lnSpc>
                <a:spcPts val="2697"/>
              </a:lnSpc>
            </a:pPr>
            <a:r>
              <a:rPr sz="2300" dirty="0">
                <a:latin typeface="Arial"/>
                <a:cs typeface="Arial"/>
              </a:rPr>
              <a:t>Uses an </a:t>
            </a:r>
            <a:r>
              <a:rPr sz="2300" u="heavy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intermediate</a:t>
            </a:r>
            <a:r>
              <a:rPr sz="2300" spc="-4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event on each </a:t>
            </a:r>
            <a:r>
              <a:rPr sz="2300" spc="-4" dirty="0">
                <a:latin typeface="Arial"/>
                <a:cs typeface="Arial"/>
              </a:rPr>
              <a:t>gate (path</a:t>
            </a:r>
            <a:r>
              <a:rPr sz="2300" spc="-9" dirty="0">
                <a:latin typeface="Arial"/>
                <a:cs typeface="Arial"/>
              </a:rPr>
              <a:t> </a:t>
            </a:r>
            <a:r>
              <a:rPr sz="2300" spc="-4" dirty="0">
                <a:latin typeface="Arial"/>
                <a:cs typeface="Arial"/>
              </a:rPr>
              <a:t>out)</a:t>
            </a:r>
            <a:endParaRPr sz="23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900" dirty="0">
              <a:latin typeface="Arial"/>
              <a:cs typeface="Arial"/>
            </a:endParaRPr>
          </a:p>
          <a:p>
            <a:pPr marL="242186" marR="3431061" indent="-230789">
              <a:lnSpc>
                <a:spcPct val="98100"/>
              </a:lnSpc>
              <a:spcBef>
                <a:spcPts val="4"/>
              </a:spcBef>
            </a:pPr>
            <a:r>
              <a:rPr sz="2500" dirty="0">
                <a:latin typeface="Arial"/>
                <a:cs typeface="Arial"/>
              </a:rPr>
              <a:t>Example (use case)  </a:t>
            </a:r>
            <a:r>
              <a:rPr sz="2300" dirty="0">
                <a:latin typeface="Arial"/>
                <a:cs typeface="Arial"/>
              </a:rPr>
              <a:t>Message A: Normal</a:t>
            </a:r>
            <a:r>
              <a:rPr sz="2300" spc="-224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resp.  Message B: </a:t>
            </a:r>
            <a:r>
              <a:rPr sz="2300" spc="-4" dirty="0">
                <a:latin typeface="Arial"/>
                <a:cs typeface="Arial"/>
              </a:rPr>
              <a:t>Exception  </a:t>
            </a:r>
            <a:r>
              <a:rPr sz="2300" dirty="0">
                <a:latin typeface="Arial"/>
                <a:cs typeface="Arial"/>
              </a:rPr>
              <a:t>resp.</a:t>
            </a:r>
          </a:p>
          <a:p>
            <a:pPr marL="244465" marR="3988373" indent="-2849">
              <a:lnSpc>
                <a:spcPts val="2549"/>
              </a:lnSpc>
              <a:spcBef>
                <a:spcPts val="412"/>
              </a:spcBef>
            </a:pPr>
            <a:r>
              <a:rPr sz="2300" spc="-18" dirty="0">
                <a:latin typeface="Arial"/>
                <a:cs typeface="Arial"/>
              </a:rPr>
              <a:t>Timer: </a:t>
            </a:r>
            <a:r>
              <a:rPr sz="2300" spc="-13" dirty="0">
                <a:latin typeface="Arial"/>
                <a:cs typeface="Arial"/>
              </a:rPr>
              <a:t>Timeout </a:t>
            </a:r>
            <a:r>
              <a:rPr sz="2300" dirty="0">
                <a:latin typeface="Arial"/>
                <a:cs typeface="Arial"/>
              </a:rPr>
              <a:t>if no  response </a:t>
            </a:r>
            <a:r>
              <a:rPr sz="2300" spc="-4" dirty="0">
                <a:latin typeface="Arial"/>
                <a:cs typeface="Arial"/>
              </a:rPr>
              <a:t>after</a:t>
            </a:r>
            <a:r>
              <a:rPr sz="2300" spc="-81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1-Day</a:t>
            </a:r>
          </a:p>
        </p:txBody>
      </p:sp>
      <p:sp>
        <p:nvSpPr>
          <p:cNvPr id="15" name="object 15"/>
          <p:cNvSpPr/>
          <p:nvPr/>
        </p:nvSpPr>
        <p:spPr>
          <a:xfrm>
            <a:off x="4918364" y="3256676"/>
            <a:ext cx="3729182" cy="2940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99" y="1367118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400" y="1945789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400" y="2248348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400" y="2562112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Complex gateway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0205" marR="84455" indent="6350">
                        <a:lnSpc>
                          <a:spcPct val="76900"/>
                        </a:lnSpc>
                        <a:spcBef>
                          <a:spcPts val="116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A set of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conditions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evaluated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outgoing path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paths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chosen on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2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basis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4365" marR="233679">
                        <a:lnSpc>
                          <a:spcPts val="2700"/>
                        </a:lnSpc>
                        <a:spcBef>
                          <a:spcPts val="5"/>
                        </a:spcBef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Combinations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Or,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X-or and Event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gateway conditions  Exiting paths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re-combined using a complex</a:t>
                      </a:r>
                      <a:r>
                        <a:rPr sz="2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gateway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636905" marR="233679" indent="-3175">
                        <a:lnSpc>
                          <a:spcPct val="79100"/>
                        </a:lnSpc>
                        <a:spcBef>
                          <a:spcPts val="459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Merge behavior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(i.e.,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basis upon which incoming</a:t>
                      </a:r>
                      <a:r>
                        <a:rPr sz="2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tokens 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are assessed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to determine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proper </a:t>
                      </a:r>
                      <a:r>
                        <a:rPr sz="2100" spc="-5" dirty="0">
                          <a:latin typeface="Arial"/>
                          <a:cs typeface="Arial"/>
                        </a:rPr>
                        <a:t>exit) </a:t>
                      </a:r>
                      <a:r>
                        <a:rPr sz="2100" dirty="0">
                          <a:latin typeface="Arial"/>
                          <a:cs typeface="Arial"/>
                        </a:rPr>
                        <a:t>can also be  complex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29988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71455" y="3517381"/>
            <a:ext cx="3482905" cy="2668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895638" y="6228734"/>
            <a:ext cx="1345045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pc="-4" dirty="0"/>
              <a:t>© Richard </a:t>
            </a:r>
            <a:r>
              <a:rPr spc="-9" dirty="0"/>
              <a:t>Welke</a:t>
            </a:r>
            <a:r>
              <a:rPr spc="-40" dirty="0"/>
              <a:t> </a:t>
            </a:r>
            <a:r>
              <a:rPr spc="-4" dirty="0"/>
              <a:t>2008-13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701923" y="6223131"/>
            <a:ext cx="1814367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pc="-4" dirty="0"/>
              <a:t>CIS4120 </a:t>
            </a:r>
            <a:r>
              <a:rPr spc="-13" dirty="0"/>
              <a:t>Fa13 </a:t>
            </a:r>
            <a:r>
              <a:rPr dirty="0"/>
              <a:t>Session </a:t>
            </a:r>
            <a:r>
              <a:rPr spc="-4" dirty="0"/>
              <a:t>4: Gateways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240127"/>
            <a:ext cx="22340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fld id="{81D60167-4931-47E6-BA6A-407CBD079E47}" type="slidenum">
              <a:rPr dirty="0"/>
              <a:pPr marL="34191">
                <a:lnSpc>
                  <a:spcPts val="1279"/>
                </a:lnSpc>
              </a:pPr>
              <a:t>37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854" y="645166"/>
            <a:ext cx="6413500" cy="45778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900" spc="-4" dirty="0"/>
              <a:t>Merge and </a:t>
            </a:r>
            <a:r>
              <a:rPr sz="2900" dirty="0"/>
              <a:t>join </a:t>
            </a:r>
            <a:r>
              <a:rPr sz="2900" spc="-4" dirty="0"/>
              <a:t>concepts:</a:t>
            </a:r>
            <a:r>
              <a:rPr sz="2900" spc="-31" dirty="0"/>
              <a:t> </a:t>
            </a:r>
            <a:r>
              <a:rPr sz="2900" spc="-4" dirty="0"/>
              <a:t>“tokens”</a:t>
            </a:r>
            <a:endParaRPr sz="2900" dirty="0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75580" y="4937312"/>
            <a:ext cx="2718955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 algn="ctr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Exclusive “merge”</a:t>
            </a:r>
            <a:r>
              <a:rPr b="1" spc="-22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waits  for </a:t>
            </a:r>
            <a:r>
              <a:rPr b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one</a:t>
            </a:r>
            <a:r>
              <a:rPr b="1" spc="-4" dirty="0">
                <a:latin typeface="Arial"/>
                <a:cs typeface="Arial"/>
              </a:rPr>
              <a:t> token on its  incoming paths;</a:t>
            </a:r>
            <a:r>
              <a:rPr b="1" spc="-31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when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563" y="5744134"/>
            <a:ext cx="3012786" cy="56029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275892" marR="4559" indent="-1265065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received, initiates outgoing  path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6829" y="1277471"/>
            <a:ext cx="3546185" cy="3871072"/>
            <a:chOff x="1052512" y="1447800"/>
            <a:chExt cx="3900804" cy="4387215"/>
          </a:xfrm>
        </p:grpSpPr>
        <p:sp>
          <p:nvSpPr>
            <p:cNvPr id="7" name="object 7"/>
            <p:cNvSpPr/>
            <p:nvPr/>
          </p:nvSpPr>
          <p:spPr>
            <a:xfrm>
              <a:off x="1219200" y="1447800"/>
              <a:ext cx="3733800" cy="2414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03857" y="1957652"/>
              <a:ext cx="203662" cy="199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6799" y="2160071"/>
              <a:ext cx="751840" cy="1955164"/>
            </a:xfrm>
            <a:custGeom>
              <a:avLst/>
              <a:gdLst/>
              <a:ahLst/>
              <a:cxnLst/>
              <a:rect l="l" t="t" r="r" b="b"/>
              <a:pathLst>
                <a:path w="751839" h="1955164">
                  <a:moveTo>
                    <a:pt x="0" y="1954728"/>
                  </a:moveTo>
                  <a:lnTo>
                    <a:pt x="751820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5091" y="2133600"/>
              <a:ext cx="124790" cy="1398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5041" y="1957652"/>
              <a:ext cx="199505" cy="1995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81200" y="2057400"/>
              <a:ext cx="2029460" cy="1905"/>
            </a:xfrm>
            <a:custGeom>
              <a:avLst/>
              <a:gdLst/>
              <a:ahLst/>
              <a:cxnLst/>
              <a:rect l="l" t="t" r="r" b="b"/>
              <a:pathLst>
                <a:path w="2029460" h="1905">
                  <a:moveTo>
                    <a:pt x="0" y="0"/>
                  </a:moveTo>
                  <a:lnTo>
                    <a:pt x="2029038" y="1565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8158" y="1992579"/>
              <a:ext cx="130441" cy="1326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4800" y="2923962"/>
              <a:ext cx="228600" cy="2896870"/>
            </a:xfrm>
            <a:custGeom>
              <a:avLst/>
              <a:gdLst/>
              <a:ahLst/>
              <a:cxnLst/>
              <a:rect l="l" t="t" r="r" b="b"/>
              <a:pathLst>
                <a:path w="228600" h="2896870">
                  <a:moveTo>
                    <a:pt x="0" y="2791038"/>
                  </a:moveTo>
                  <a:lnTo>
                    <a:pt x="0" y="2896511"/>
                  </a:lnTo>
                  <a:lnTo>
                    <a:pt x="228599" y="2896511"/>
                  </a:lnTo>
                  <a:lnTo>
                    <a:pt x="228599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77080" y="2895600"/>
              <a:ext cx="132638" cy="1304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79477" y="4802841"/>
            <a:ext cx="2807855" cy="28850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The “OR” merge</a:t>
            </a:r>
            <a:r>
              <a:rPr b="1" spc="-27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gateway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30891" y="5071782"/>
            <a:ext cx="2705100" cy="28850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logic waits for </a:t>
            </a:r>
            <a:r>
              <a:rPr b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</a:t>
            </a:r>
            <a:r>
              <a:rPr b="1" u="sng" spc="-2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tokens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1919" y="5340724"/>
            <a:ext cx="2922732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 algn="ctr">
              <a:spcBef>
                <a:spcPts val="90"/>
              </a:spcBef>
            </a:pPr>
            <a:r>
              <a:rPr b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emitted</a:t>
            </a:r>
            <a:r>
              <a:rPr b="1" spc="-4" dirty="0">
                <a:latin typeface="Arial"/>
                <a:cs typeface="Arial"/>
              </a:rPr>
              <a:t> before</a:t>
            </a:r>
            <a:r>
              <a:rPr b="1" spc="-22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proceeding  </a:t>
            </a:r>
            <a:r>
              <a:rPr b="1" dirty="0">
                <a:latin typeface="Arial"/>
                <a:cs typeface="Arial"/>
              </a:rPr>
              <a:t>to </a:t>
            </a:r>
            <a:r>
              <a:rPr b="1" spc="-4" dirty="0">
                <a:latin typeface="Arial"/>
                <a:cs typeface="Arial"/>
              </a:rPr>
              <a:t>the outgoing sequence  flow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49091" y="1243853"/>
            <a:ext cx="3276023" cy="23868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9836" y="3659841"/>
            <a:ext cx="3039341" cy="565506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 indent="3989">
              <a:spcBef>
                <a:spcPts val="90"/>
              </a:spcBef>
            </a:pPr>
            <a:r>
              <a:rPr b="1" dirty="0">
                <a:latin typeface="Arial"/>
                <a:cs typeface="Arial"/>
              </a:rPr>
              <a:t>Based </a:t>
            </a:r>
            <a:r>
              <a:rPr b="1" spc="-4" dirty="0">
                <a:latin typeface="Arial"/>
                <a:cs typeface="Arial"/>
              </a:rPr>
              <a:t>X-OR gateway logic,  emits </a:t>
            </a:r>
            <a:r>
              <a:rPr b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one</a:t>
            </a:r>
            <a:r>
              <a:rPr b="1" spc="-4" dirty="0">
                <a:latin typeface="Arial"/>
                <a:cs typeface="Arial"/>
              </a:rPr>
              <a:t> (exclusive)</a:t>
            </a:r>
            <a:r>
              <a:rPr b="1" spc="-13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token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5175" y="4197724"/>
            <a:ext cx="2858077" cy="28850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on one of the paths out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of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4080" y="4466665"/>
            <a:ext cx="2384136" cy="28850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the gateway (e.g.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P-2)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37318" y="3794312"/>
            <a:ext cx="2691823" cy="565506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 indent="6268">
              <a:spcBef>
                <a:spcPts val="90"/>
              </a:spcBef>
            </a:pPr>
            <a:r>
              <a:rPr b="1" dirty="0">
                <a:latin typeface="Arial"/>
                <a:cs typeface="Arial"/>
              </a:rPr>
              <a:t>Based </a:t>
            </a:r>
            <a:r>
              <a:rPr b="1" spc="-4" dirty="0">
                <a:latin typeface="Arial"/>
                <a:cs typeface="Arial"/>
              </a:rPr>
              <a:t>on “OR” gateway  logic, emits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one or</a:t>
            </a:r>
            <a:r>
              <a:rPr b="1" u="sng" spc="-5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b="1" u="sng" spc="-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more</a:t>
            </a:r>
            <a:endParaRPr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92839" y="4332194"/>
            <a:ext cx="2845377" cy="288507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b="1" spc="-4" dirty="0">
                <a:latin typeface="Arial"/>
                <a:cs typeface="Arial"/>
              </a:rPr>
              <a:t>tokens on outgoing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4" dirty="0">
                <a:latin typeface="Arial"/>
                <a:cs typeface="Arial"/>
              </a:rPr>
              <a:t>paths</a:t>
            </a:r>
            <a:endParaRPr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58545" y="2512732"/>
            <a:ext cx="207818" cy="2600325"/>
          </a:xfrm>
          <a:custGeom>
            <a:avLst/>
            <a:gdLst/>
            <a:ahLst/>
            <a:cxnLst/>
            <a:rect l="l" t="t" r="r" b="b"/>
            <a:pathLst>
              <a:path w="228600" h="2947035">
                <a:moveTo>
                  <a:pt x="0" y="2943437"/>
                </a:moveTo>
                <a:lnTo>
                  <a:pt x="0" y="2946468"/>
                </a:lnTo>
                <a:lnTo>
                  <a:pt x="228600" y="2946468"/>
                </a:lnTo>
                <a:lnTo>
                  <a:pt x="228600" y="0"/>
                </a:lnTo>
              </a:path>
            </a:pathLst>
          </a:custGeom>
          <a:ln w="28574">
            <a:solidFill>
              <a:srgbClr val="008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905375" y="2196763"/>
            <a:ext cx="3121314" cy="1648385"/>
            <a:chOff x="5395912" y="2489664"/>
            <a:chExt cx="3433445" cy="1868170"/>
          </a:xfrm>
        </p:grpSpPr>
        <p:sp>
          <p:nvSpPr>
            <p:cNvPr id="27" name="object 27"/>
            <p:cNvSpPr/>
            <p:nvPr/>
          </p:nvSpPr>
          <p:spPr>
            <a:xfrm>
              <a:off x="6072441" y="2489664"/>
              <a:ext cx="199505" cy="2036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72441" y="3478880"/>
              <a:ext cx="199505" cy="20366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22272" y="2489664"/>
              <a:ext cx="203662" cy="20366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22272" y="3478880"/>
              <a:ext cx="203662" cy="20366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48399" y="2590800"/>
              <a:ext cx="1572260" cy="1905"/>
            </a:xfrm>
            <a:custGeom>
              <a:avLst/>
              <a:gdLst/>
              <a:ahLst/>
              <a:cxnLst/>
              <a:rect l="l" t="t" r="r" b="b"/>
              <a:pathLst>
                <a:path w="1572259" h="1905">
                  <a:moveTo>
                    <a:pt x="0" y="0"/>
                  </a:moveTo>
                  <a:lnTo>
                    <a:pt x="1571839" y="1559"/>
                  </a:lnTo>
                </a:path>
              </a:pathLst>
            </a:custGeom>
            <a:ln w="285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18158" y="2525953"/>
              <a:ext cx="130441" cy="13263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8399" y="3581400"/>
              <a:ext cx="1572260" cy="1905"/>
            </a:xfrm>
            <a:custGeom>
              <a:avLst/>
              <a:gdLst/>
              <a:ahLst/>
              <a:cxnLst/>
              <a:rect l="l" t="t" r="r" b="b"/>
              <a:pathLst>
                <a:path w="1572259" h="1904">
                  <a:moveTo>
                    <a:pt x="0" y="0"/>
                  </a:moveTo>
                  <a:lnTo>
                    <a:pt x="1571839" y="1559"/>
                  </a:lnTo>
                </a:path>
              </a:pathLst>
            </a:custGeom>
            <a:ln w="2857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18158" y="3516553"/>
              <a:ext cx="130441" cy="1326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10199" y="2769261"/>
              <a:ext cx="675005" cy="1574165"/>
            </a:xfrm>
            <a:custGeom>
              <a:avLst/>
              <a:gdLst/>
              <a:ahLst/>
              <a:cxnLst/>
              <a:rect l="l" t="t" r="r" b="b"/>
              <a:pathLst>
                <a:path w="675004" h="1574164">
                  <a:moveTo>
                    <a:pt x="0" y="1574138"/>
                  </a:moveTo>
                  <a:lnTo>
                    <a:pt x="674629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88913" y="2743200"/>
              <a:ext cx="123253" cy="139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10199" y="3677650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0" y="665749"/>
                  </a:moveTo>
                  <a:lnTo>
                    <a:pt x="665749" y="0"/>
                  </a:lnTo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64148" y="3657600"/>
              <a:ext cx="131851" cy="1318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96680" y="2819400"/>
              <a:ext cx="132638" cy="1304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854" y="645166"/>
            <a:ext cx="4813877" cy="45778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900" spc="-4" dirty="0"/>
              <a:t>Exclusive (X-OR)</a:t>
            </a:r>
            <a:r>
              <a:rPr sz="2900" spc="-18" dirty="0"/>
              <a:t> </a:t>
            </a:r>
            <a:r>
              <a:rPr sz="2900" spc="-4" dirty="0"/>
              <a:t>“merge”</a:t>
            </a:r>
            <a:endParaRPr sz="2900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4399" y="1340223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6854" y="1140758"/>
            <a:ext cx="6822209" cy="750039"/>
          </a:xfrm>
          <a:prstGeom prst="rect">
            <a:avLst/>
          </a:prstGeom>
        </p:spPr>
        <p:txBody>
          <a:bodyPr vert="horz" wrap="square" lIns="0" tIns="56985" rIns="0" bIns="0" rtlCol="0">
            <a:spAutoFit/>
          </a:bodyPr>
          <a:lstStyle/>
          <a:p>
            <a:pPr marL="11397" marR="4559" indent="5698">
              <a:lnSpc>
                <a:spcPts val="2692"/>
              </a:lnSpc>
              <a:spcBef>
                <a:spcPts val="449"/>
              </a:spcBef>
            </a:pPr>
            <a:r>
              <a:rPr sz="2500" dirty="0">
                <a:latin typeface="Arial"/>
                <a:cs typeface="Arial"/>
              </a:rPr>
              <a:t>Merge exclusive </a:t>
            </a:r>
            <a:r>
              <a:rPr sz="2500" spc="-4" dirty="0">
                <a:latin typeface="Arial"/>
                <a:cs typeface="Arial"/>
              </a:rPr>
              <a:t>alternative </a:t>
            </a:r>
            <a:r>
              <a:rPr sz="2500" dirty="0">
                <a:latin typeface="Arial"/>
                <a:cs typeface="Arial"/>
              </a:rPr>
              <a:t>incoming</a:t>
            </a:r>
            <a:r>
              <a:rPr sz="2500" spc="-4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sequence  </a:t>
            </a:r>
            <a:r>
              <a:rPr sz="2500" spc="-4" dirty="0">
                <a:latin typeface="Arial"/>
                <a:cs typeface="Arial"/>
              </a:rPr>
              <a:t>flows into </a:t>
            </a:r>
            <a:r>
              <a:rPr sz="2500" dirty="0">
                <a:latin typeface="Arial"/>
                <a:cs typeface="Arial"/>
              </a:rPr>
              <a:t>one </a:t>
            </a:r>
            <a:r>
              <a:rPr sz="2500" spc="-4" dirty="0">
                <a:latin typeface="Arial"/>
                <a:cs typeface="Arial"/>
              </a:rPr>
              <a:t>outgoing </a:t>
            </a:r>
            <a:r>
              <a:rPr sz="2500" dirty="0">
                <a:latin typeface="Arial"/>
                <a:cs typeface="Arial"/>
              </a:rPr>
              <a:t>sequence</a:t>
            </a:r>
            <a:r>
              <a:rPr sz="2500" spc="4" dirty="0">
                <a:latin typeface="Arial"/>
                <a:cs typeface="Arial"/>
              </a:rPr>
              <a:t> </a:t>
            </a:r>
            <a:r>
              <a:rPr sz="2500" spc="-4" dirty="0">
                <a:latin typeface="Arial"/>
                <a:cs typeface="Arial"/>
              </a:rPr>
              <a:t>flow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399" y="3827930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56853" y="3628464"/>
            <a:ext cx="7193395" cy="750039"/>
          </a:xfrm>
          <a:prstGeom prst="rect">
            <a:avLst/>
          </a:prstGeom>
        </p:spPr>
        <p:txBody>
          <a:bodyPr vert="horz" wrap="square" lIns="0" tIns="56985" rIns="0" bIns="0" rtlCol="0">
            <a:spAutoFit/>
          </a:bodyPr>
          <a:lstStyle/>
          <a:p>
            <a:pPr marL="11397" marR="4559" indent="5698">
              <a:lnSpc>
                <a:spcPts val="2692"/>
              </a:lnSpc>
              <a:spcBef>
                <a:spcPts val="449"/>
              </a:spcBef>
            </a:pPr>
            <a:r>
              <a:rPr sz="2500" spc="-27" dirty="0">
                <a:latin typeface="Arial"/>
                <a:cs typeface="Arial"/>
              </a:rPr>
              <a:t>Technically </a:t>
            </a:r>
            <a:r>
              <a:rPr sz="2500" dirty="0">
                <a:latin typeface="Arial"/>
                <a:cs typeface="Arial"/>
              </a:rPr>
              <a:t>unnecessary in BPMN – merge of X-  </a:t>
            </a:r>
            <a:r>
              <a:rPr sz="2500" spc="-4" dirty="0">
                <a:latin typeface="Arial"/>
                <a:cs typeface="Arial"/>
              </a:rPr>
              <a:t>OR without gateway </a:t>
            </a:r>
            <a:r>
              <a:rPr sz="2500" dirty="0">
                <a:latin typeface="Arial"/>
                <a:cs typeface="Arial"/>
              </a:rPr>
              <a:t>using </a:t>
            </a:r>
            <a:r>
              <a:rPr sz="2500" spc="-4" dirty="0">
                <a:latin typeface="Arial"/>
                <a:cs typeface="Arial"/>
              </a:rPr>
              <a:t>task </a:t>
            </a:r>
            <a:r>
              <a:rPr sz="2500" dirty="0">
                <a:latin typeface="Arial"/>
                <a:cs typeface="Arial"/>
              </a:rPr>
              <a:t>means same </a:t>
            </a:r>
            <a:r>
              <a:rPr sz="2500" spc="-4" dirty="0">
                <a:latin typeface="Arial"/>
                <a:cs typeface="Arial"/>
              </a:rPr>
              <a:t>thing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08909" y="1949824"/>
            <a:ext cx="4676475" cy="1675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08910" y="4504765"/>
            <a:ext cx="4308186" cy="1775012"/>
            <a:chOff x="2209800" y="5105400"/>
            <a:chExt cx="4739005" cy="2011680"/>
          </a:xfrm>
        </p:grpSpPr>
        <p:sp>
          <p:nvSpPr>
            <p:cNvPr id="10" name="object 10"/>
            <p:cNvSpPr/>
            <p:nvPr/>
          </p:nvSpPr>
          <p:spPr>
            <a:xfrm>
              <a:off x="2209800" y="5105400"/>
              <a:ext cx="4667250" cy="20115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6400" y="5638799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0" y="533399"/>
                  </a:moveTo>
                  <a:lnTo>
                    <a:pt x="1985" y="493591"/>
                  </a:lnTo>
                  <a:lnTo>
                    <a:pt x="7848" y="454577"/>
                  </a:lnTo>
                  <a:lnTo>
                    <a:pt x="17450" y="416461"/>
                  </a:lnTo>
                  <a:lnTo>
                    <a:pt x="30649" y="379346"/>
                  </a:lnTo>
                  <a:lnTo>
                    <a:pt x="47306" y="343335"/>
                  </a:lnTo>
                  <a:lnTo>
                    <a:pt x="67281" y="308531"/>
                  </a:lnTo>
                  <a:lnTo>
                    <a:pt x="90433" y="275038"/>
                  </a:lnTo>
                  <a:lnTo>
                    <a:pt x="116624" y="242957"/>
                  </a:lnTo>
                  <a:lnTo>
                    <a:pt x="145713" y="212394"/>
                  </a:lnTo>
                  <a:lnTo>
                    <a:pt x="177560" y="183450"/>
                  </a:lnTo>
                  <a:lnTo>
                    <a:pt x="212025" y="156229"/>
                  </a:lnTo>
                  <a:lnTo>
                    <a:pt x="248968" y="130833"/>
                  </a:lnTo>
                  <a:lnTo>
                    <a:pt x="288249" y="107367"/>
                  </a:lnTo>
                  <a:lnTo>
                    <a:pt x="329728" y="85933"/>
                  </a:lnTo>
                  <a:lnTo>
                    <a:pt x="373265" y="66635"/>
                  </a:lnTo>
                  <a:lnTo>
                    <a:pt x="418721" y="49575"/>
                  </a:lnTo>
                  <a:lnTo>
                    <a:pt x="465955" y="34857"/>
                  </a:lnTo>
                  <a:lnTo>
                    <a:pt x="514827" y="22583"/>
                  </a:lnTo>
                  <a:lnTo>
                    <a:pt x="565198" y="12857"/>
                  </a:lnTo>
                  <a:lnTo>
                    <a:pt x="616926" y="5783"/>
                  </a:lnTo>
                  <a:lnTo>
                    <a:pt x="669873" y="1463"/>
                  </a:lnTo>
                  <a:lnTo>
                    <a:pt x="723899" y="0"/>
                  </a:lnTo>
                  <a:lnTo>
                    <a:pt x="777925" y="1463"/>
                  </a:lnTo>
                  <a:lnTo>
                    <a:pt x="830872" y="5783"/>
                  </a:lnTo>
                  <a:lnTo>
                    <a:pt x="882601" y="12857"/>
                  </a:lnTo>
                  <a:lnTo>
                    <a:pt x="932971" y="22583"/>
                  </a:lnTo>
                  <a:lnTo>
                    <a:pt x="981843" y="34857"/>
                  </a:lnTo>
                  <a:lnTo>
                    <a:pt x="1029077" y="49575"/>
                  </a:lnTo>
                  <a:lnTo>
                    <a:pt x="1074533" y="66635"/>
                  </a:lnTo>
                  <a:lnTo>
                    <a:pt x="1118070" y="85933"/>
                  </a:lnTo>
                  <a:lnTo>
                    <a:pt x="1159549" y="107367"/>
                  </a:lnTo>
                  <a:lnTo>
                    <a:pt x="1198831" y="130833"/>
                  </a:lnTo>
                  <a:lnTo>
                    <a:pt x="1235774" y="156229"/>
                  </a:lnTo>
                  <a:lnTo>
                    <a:pt x="1270238" y="183450"/>
                  </a:lnTo>
                  <a:lnTo>
                    <a:pt x="1302085" y="212394"/>
                  </a:lnTo>
                  <a:lnTo>
                    <a:pt x="1331174" y="242957"/>
                  </a:lnTo>
                  <a:lnTo>
                    <a:pt x="1357365" y="275038"/>
                  </a:lnTo>
                  <a:lnTo>
                    <a:pt x="1380518" y="308531"/>
                  </a:lnTo>
                  <a:lnTo>
                    <a:pt x="1400492" y="343335"/>
                  </a:lnTo>
                  <a:lnTo>
                    <a:pt x="1417149" y="379346"/>
                  </a:lnTo>
                  <a:lnTo>
                    <a:pt x="1430348" y="416461"/>
                  </a:lnTo>
                  <a:lnTo>
                    <a:pt x="1439949" y="454577"/>
                  </a:lnTo>
                  <a:lnTo>
                    <a:pt x="1445813" y="493591"/>
                  </a:lnTo>
                  <a:lnTo>
                    <a:pt x="1447798" y="533399"/>
                  </a:lnTo>
                  <a:lnTo>
                    <a:pt x="1445813" y="573207"/>
                  </a:lnTo>
                  <a:lnTo>
                    <a:pt x="1439949" y="612221"/>
                  </a:lnTo>
                  <a:lnTo>
                    <a:pt x="1430348" y="650337"/>
                  </a:lnTo>
                  <a:lnTo>
                    <a:pt x="1417149" y="687452"/>
                  </a:lnTo>
                  <a:lnTo>
                    <a:pt x="1400492" y="723463"/>
                  </a:lnTo>
                  <a:lnTo>
                    <a:pt x="1380518" y="758267"/>
                  </a:lnTo>
                  <a:lnTo>
                    <a:pt x="1357365" y="791761"/>
                  </a:lnTo>
                  <a:lnTo>
                    <a:pt x="1331174" y="823841"/>
                  </a:lnTo>
                  <a:lnTo>
                    <a:pt x="1302085" y="854405"/>
                  </a:lnTo>
                  <a:lnTo>
                    <a:pt x="1270238" y="883349"/>
                  </a:lnTo>
                  <a:lnTo>
                    <a:pt x="1235774" y="910570"/>
                  </a:lnTo>
                  <a:lnTo>
                    <a:pt x="1198831" y="935965"/>
                  </a:lnTo>
                  <a:lnTo>
                    <a:pt x="1159549" y="959431"/>
                  </a:lnTo>
                  <a:lnTo>
                    <a:pt x="1118070" y="980865"/>
                  </a:lnTo>
                  <a:lnTo>
                    <a:pt x="1074533" y="1000163"/>
                  </a:lnTo>
                  <a:lnTo>
                    <a:pt x="1029077" y="1017223"/>
                  </a:lnTo>
                  <a:lnTo>
                    <a:pt x="981843" y="1031942"/>
                  </a:lnTo>
                  <a:lnTo>
                    <a:pt x="932971" y="1044215"/>
                  </a:lnTo>
                  <a:lnTo>
                    <a:pt x="882601" y="1053941"/>
                  </a:lnTo>
                  <a:lnTo>
                    <a:pt x="830872" y="1061015"/>
                  </a:lnTo>
                  <a:lnTo>
                    <a:pt x="777925" y="1065336"/>
                  </a:lnTo>
                  <a:lnTo>
                    <a:pt x="723899" y="1066799"/>
                  </a:lnTo>
                  <a:lnTo>
                    <a:pt x="669873" y="1065336"/>
                  </a:lnTo>
                  <a:lnTo>
                    <a:pt x="616926" y="1061015"/>
                  </a:lnTo>
                  <a:lnTo>
                    <a:pt x="565198" y="1053941"/>
                  </a:lnTo>
                  <a:lnTo>
                    <a:pt x="514827" y="1044215"/>
                  </a:lnTo>
                  <a:lnTo>
                    <a:pt x="465955" y="1031942"/>
                  </a:lnTo>
                  <a:lnTo>
                    <a:pt x="418721" y="1017223"/>
                  </a:lnTo>
                  <a:lnTo>
                    <a:pt x="373265" y="1000163"/>
                  </a:lnTo>
                  <a:lnTo>
                    <a:pt x="329728" y="980865"/>
                  </a:lnTo>
                  <a:lnTo>
                    <a:pt x="288249" y="959431"/>
                  </a:lnTo>
                  <a:lnTo>
                    <a:pt x="248968" y="935965"/>
                  </a:lnTo>
                  <a:lnTo>
                    <a:pt x="212025" y="910570"/>
                  </a:lnTo>
                  <a:lnTo>
                    <a:pt x="177560" y="883349"/>
                  </a:lnTo>
                  <a:lnTo>
                    <a:pt x="145713" y="854405"/>
                  </a:lnTo>
                  <a:lnTo>
                    <a:pt x="116624" y="823841"/>
                  </a:lnTo>
                  <a:lnTo>
                    <a:pt x="90433" y="791761"/>
                  </a:lnTo>
                  <a:lnTo>
                    <a:pt x="67281" y="758267"/>
                  </a:lnTo>
                  <a:lnTo>
                    <a:pt x="47306" y="723463"/>
                  </a:lnTo>
                  <a:lnTo>
                    <a:pt x="30649" y="687452"/>
                  </a:lnTo>
                  <a:lnTo>
                    <a:pt x="17450" y="650337"/>
                  </a:lnTo>
                  <a:lnTo>
                    <a:pt x="7848" y="612221"/>
                  </a:lnTo>
                  <a:lnTo>
                    <a:pt x="1985" y="573207"/>
                  </a:lnTo>
                  <a:lnTo>
                    <a:pt x="0" y="533399"/>
                  </a:lnTo>
                  <a:close/>
                </a:path>
              </a:pathLst>
            </a:custGeom>
            <a:ln w="28574">
              <a:solidFill>
                <a:srgbClr val="008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13946" y="5071783"/>
            <a:ext cx="1801668" cy="751323"/>
          </a:xfrm>
          <a:prstGeom prst="rect">
            <a:avLst/>
          </a:prstGeom>
        </p:spPr>
        <p:txBody>
          <a:bodyPr vert="horz" wrap="square" lIns="0" tIns="12537" rIns="0" bIns="0" rtlCol="0">
            <a:spAutoFit/>
          </a:bodyPr>
          <a:lstStyle/>
          <a:p>
            <a:pPr marL="11397" marR="4559">
              <a:lnSpc>
                <a:spcPct val="99500"/>
              </a:lnSpc>
              <a:spcBef>
                <a:spcPts val="99"/>
              </a:spcBef>
            </a:pPr>
            <a:r>
              <a:rPr sz="1600" spc="-45" dirty="0">
                <a:latin typeface="Arial"/>
                <a:cs typeface="Arial"/>
              </a:rPr>
              <a:t>Task </a:t>
            </a:r>
            <a:r>
              <a:rPr sz="1600" dirty="0">
                <a:latin typeface="Arial"/>
                <a:cs typeface="Arial"/>
              </a:rPr>
              <a:t>5 also </a:t>
            </a:r>
            <a:r>
              <a:rPr sz="1600" spc="-4" dirty="0">
                <a:latin typeface="Arial"/>
                <a:cs typeface="Arial"/>
              </a:rPr>
              <a:t>acting  </a:t>
            </a:r>
            <a:r>
              <a:rPr sz="1600" dirty="0">
                <a:latin typeface="Arial"/>
                <a:cs typeface="Arial"/>
              </a:rPr>
              <a:t>as an implicit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4" dirty="0">
                <a:latin typeface="Arial"/>
                <a:cs typeface="Arial"/>
              </a:rPr>
              <a:t>X-OR  </a:t>
            </a:r>
            <a:r>
              <a:rPr sz="1600" dirty="0">
                <a:latin typeface="Arial"/>
                <a:cs typeface="Arial"/>
              </a:rPr>
              <a:t>merge</a:t>
            </a:r>
            <a:r>
              <a:rPr sz="1600" spc="-9" dirty="0">
                <a:latin typeface="Arial"/>
                <a:cs typeface="Arial"/>
              </a:rPr>
              <a:t> </a:t>
            </a:r>
            <a:r>
              <a:rPr sz="1600" spc="-4" dirty="0">
                <a:latin typeface="Arial"/>
                <a:cs typeface="Arial"/>
              </a:rPr>
              <a:t>gateway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0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Thought of the Day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br>
              <a:rPr lang="en-US" dirty="0" smtClean="0">
                <a:solidFill>
                  <a:srgbClr val="92D050"/>
                </a:solidFill>
              </a:rPr>
            </a:br>
            <a:endParaRPr lang="en-US" dirty="0"/>
          </a:p>
        </p:txBody>
      </p:sp>
      <p:pic>
        <p:nvPicPr>
          <p:cNvPr id="4" name="Picture 8" descr="sucess and failure quot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904126"/>
            <a:ext cx="4899310" cy="5877674"/>
          </a:xfrm>
          <a:prstGeom prst="rect">
            <a:avLst/>
          </a:prstGeom>
          <a:noFill/>
        </p:spPr>
      </p:pic>
      <p:pic>
        <p:nvPicPr>
          <p:cNvPr id="5" name="Picture 2" descr="failure quot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424" y="914399"/>
            <a:ext cx="3193884" cy="60290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399" y="1376083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399" y="2000922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99" y="2617246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399" y="3222363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399" y="4428117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8399" y="4757569"/>
            <a:ext cx="120073" cy="116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23455" y="403412"/>
          <a:ext cx="7827818" cy="60862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Inclusive OR decision gateway</a:t>
                      </a:r>
                      <a:r>
                        <a:rPr sz="26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6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alternatives</a:t>
                      </a:r>
                      <a:endParaRPr sz="2600">
                        <a:latin typeface="Tahoma"/>
                        <a:cs typeface="Tahoma"/>
                      </a:endParaRPr>
                    </a:p>
                  </a:txBody>
                  <a:tcPr marL="0" marR="0" marT="73959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0205" marR="4754245" indent="6350">
                        <a:lnSpc>
                          <a:spcPct val="77400"/>
                        </a:lnSpc>
                        <a:spcBef>
                          <a:spcPts val="116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500" spc="-5" dirty="0" smtClean="0">
                          <a:latin typeface="Arial"/>
                          <a:cs typeface="Arial"/>
                        </a:rPr>
                        <a:t>path</a:t>
                      </a:r>
                      <a:r>
                        <a:rPr lang="en-US" sz="2500" spc="-45" baseline="0" dirty="0" smtClean="0">
                          <a:latin typeface="Arial"/>
                          <a:cs typeface="Arial"/>
                        </a:rPr>
                        <a:t>            </a:t>
                      </a:r>
                      <a:r>
                        <a:rPr sz="2500" spc="-5" dirty="0" smtClean="0">
                          <a:latin typeface="Arial"/>
                          <a:cs typeface="Arial"/>
                        </a:rPr>
                        <a:t>evaluated  dependently</a:t>
                      </a:r>
                      <a:endParaRPr lang="en-US" sz="2500" spc="-5" dirty="0" smtClean="0">
                        <a:latin typeface="Arial"/>
                        <a:cs typeface="Arial"/>
                      </a:endParaRPr>
                    </a:p>
                    <a:p>
                      <a:pPr marL="370205" marR="4754245" indent="6350">
                        <a:lnSpc>
                          <a:spcPct val="77400"/>
                        </a:lnSpc>
                        <a:spcBef>
                          <a:spcPts val="1160"/>
                        </a:spcBef>
                      </a:pPr>
                      <a:endParaRPr sz="2500" dirty="0">
                        <a:latin typeface="Arial"/>
                        <a:cs typeface="Arial"/>
                      </a:endParaRPr>
                    </a:p>
                    <a:p>
                      <a:pPr marL="636905" marR="4875530" indent="-3175">
                        <a:lnSpc>
                          <a:spcPct val="78300"/>
                        </a:lnSpc>
                        <a:spcBef>
                          <a:spcPts val="409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paths</a:t>
                      </a:r>
                      <a:r>
                        <a:rPr sz="2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evaluating </a:t>
                      </a:r>
                      <a:r>
                        <a:rPr sz="2300" spc="-5" dirty="0" smtClean="0">
                          <a:latin typeface="Arial"/>
                          <a:cs typeface="Arial"/>
                        </a:rPr>
                        <a:t>“true” </a:t>
                      </a:r>
                      <a:r>
                        <a:rPr sz="2300" dirty="0" smtClean="0">
                          <a:latin typeface="Arial"/>
                          <a:cs typeface="Arial"/>
                        </a:rPr>
                        <a:t>are</a:t>
                      </a:r>
                      <a:r>
                        <a:rPr sz="2300" spc="-1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taken</a:t>
                      </a:r>
                      <a:endParaRPr sz="2300" dirty="0">
                        <a:latin typeface="Arial"/>
                        <a:cs typeface="Arial"/>
                      </a:endParaRPr>
                    </a:p>
                    <a:p>
                      <a:pPr marL="636905" marR="5188585" indent="-3175">
                        <a:lnSpc>
                          <a:spcPct val="78300"/>
                        </a:lnSpc>
                        <a:spcBef>
                          <a:spcPts val="615"/>
                        </a:spcBef>
                      </a:pPr>
                      <a:r>
                        <a:rPr sz="2300" dirty="0" smtClean="0">
                          <a:latin typeface="Arial"/>
                          <a:cs typeface="Arial"/>
                        </a:rPr>
                        <a:t>At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least one</a:t>
                      </a:r>
                      <a:r>
                        <a:rPr sz="2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300" spc="-110" dirty="0" smtClean="0">
                          <a:latin typeface="Arial"/>
                          <a:cs typeface="Arial"/>
                        </a:rPr>
                        <a:t>    </a:t>
                      </a:r>
                      <a:r>
                        <a:rPr sz="2300" dirty="0" smtClean="0">
                          <a:latin typeface="Arial"/>
                          <a:cs typeface="Arial"/>
                        </a:rPr>
                        <a:t>must 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“</a:t>
                      </a:r>
                      <a:r>
                        <a:rPr sz="2300" spc="-5" smtClean="0">
                          <a:latin typeface="Arial"/>
                          <a:cs typeface="Arial"/>
                        </a:rPr>
                        <a:t>true”</a:t>
                      </a:r>
                      <a:endParaRPr lang="en-US" sz="2300" spc="0" smtClean="0">
                        <a:latin typeface="Arial"/>
                        <a:cs typeface="Arial"/>
                      </a:endParaRPr>
                    </a:p>
                    <a:p>
                      <a:pPr marL="636905" marR="5188585" indent="-3175">
                        <a:lnSpc>
                          <a:spcPct val="78300"/>
                        </a:lnSpc>
                        <a:spcBef>
                          <a:spcPts val="615"/>
                        </a:spcBef>
                      </a:pPr>
                      <a:r>
                        <a:rPr sz="2300" smtClean="0">
                          <a:latin typeface="Arial"/>
                          <a:cs typeface="Arial"/>
                        </a:rPr>
                        <a:t>Can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“default”</a:t>
                      </a:r>
                      <a:r>
                        <a:rPr sz="23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ensure at least one 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path taken 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(ME&amp;CE)</a:t>
                      </a:r>
                    </a:p>
                    <a:p>
                      <a:pPr marL="377190">
                        <a:lnSpc>
                          <a:spcPts val="3185"/>
                        </a:lnSpc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129988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xfrm>
            <a:off x="895638" y="6625095"/>
            <a:ext cx="1345045" cy="842505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pc="-4" dirty="0"/>
              <a:t>© Richard </a:t>
            </a:r>
            <a:r>
              <a:rPr spc="-9" dirty="0"/>
              <a:t>Welke</a:t>
            </a:r>
            <a:r>
              <a:rPr spc="-40" dirty="0"/>
              <a:t> </a:t>
            </a:r>
            <a:r>
              <a:rPr spc="-4" dirty="0"/>
              <a:t>2008-13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  <p:sp>
        <p:nvSpPr>
          <p:cNvPr id="14" name="object 10"/>
          <p:cNvSpPr/>
          <p:nvPr/>
        </p:nvSpPr>
        <p:spPr>
          <a:xfrm>
            <a:off x="4225636" y="2286001"/>
            <a:ext cx="4106753" cy="2802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399" y="1376083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399" y="2000922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399" y="2617246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399" y="2942216"/>
            <a:ext cx="120073" cy="11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23455" y="403412"/>
          <a:ext cx="7827818" cy="578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818"/>
                <a:gridCol w="7620000"/>
              </a:tblGrid>
              <a:tr h="201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53788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Inclusive OR decision</a:t>
                      </a:r>
                      <a:r>
                        <a:rPr sz="28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alternative</a:t>
                      </a:r>
                      <a:endParaRPr sz="2800">
                        <a:latin typeface="Tahoma"/>
                        <a:cs typeface="Tahoma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021EAA"/>
                    </a:solidFill>
                  </a:tcPr>
                </a:tc>
              </a:tr>
              <a:tr h="50426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70205" marR="4359275" indent="6350">
                        <a:lnSpc>
                          <a:spcPct val="77400"/>
                        </a:lnSpc>
                        <a:spcBef>
                          <a:spcPts val="1160"/>
                        </a:spcBef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Representation without  gateway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634365">
                        <a:lnSpc>
                          <a:spcPts val="2520"/>
                        </a:lnSpc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Condition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1: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Order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&gt;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6905">
                        <a:lnSpc>
                          <a:spcPts val="2750"/>
                        </a:lnSpc>
                      </a:pPr>
                      <a:r>
                        <a:rPr sz="2300" spc="-5" dirty="0">
                          <a:latin typeface="Arial"/>
                          <a:cs typeface="Arial"/>
                        </a:rPr>
                        <a:t>$10,000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34365" marR="4161154">
                        <a:lnSpc>
                          <a:spcPct val="87200"/>
                        </a:lnSpc>
                        <a:spcBef>
                          <a:spcPts val="365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Cond. 2: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Domestic</a:t>
                      </a:r>
                      <a:r>
                        <a:rPr sz="2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client  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Cond. 3: Default  (everything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else)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29988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879273" y="2813831"/>
            <a:ext cx="4183206" cy="3237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44713" y="6164865"/>
            <a:ext cx="324951" cy="28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854" y="668249"/>
            <a:ext cx="7187045" cy="411618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600" spc="-4" dirty="0"/>
              <a:t>Alternative representation </a:t>
            </a:r>
            <a:r>
              <a:rPr sz="2600" dirty="0"/>
              <a:t>(AND</a:t>
            </a:r>
            <a:r>
              <a:rPr sz="2600" spc="-13" dirty="0"/>
              <a:t> </a:t>
            </a:r>
            <a:r>
              <a:rPr sz="2600" spc="-4" dirty="0"/>
              <a:t>Gateway)</a:t>
            </a:r>
            <a:endParaRPr sz="2600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4399" y="1407458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2633" y="1207993"/>
            <a:ext cx="1675823" cy="396229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500" spc="-4" dirty="0">
                <a:latin typeface="Arial"/>
                <a:cs typeface="Arial"/>
              </a:rPr>
              <a:t>Formally</a:t>
            </a:r>
            <a:r>
              <a:rPr sz="2500" spc="-58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…</a:t>
            </a:r>
          </a:p>
        </p:txBody>
      </p:sp>
      <p:sp>
        <p:nvSpPr>
          <p:cNvPr id="6" name="object 6"/>
          <p:cNvSpPr/>
          <p:nvPr/>
        </p:nvSpPr>
        <p:spPr>
          <a:xfrm>
            <a:off x="914399" y="3760695"/>
            <a:ext cx="129309" cy="125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2633" y="3561229"/>
            <a:ext cx="2736850" cy="396229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500" spc="-4" dirty="0">
                <a:latin typeface="Arial"/>
                <a:cs typeface="Arial"/>
              </a:rPr>
              <a:t>Alternative</a:t>
            </a:r>
            <a:r>
              <a:rPr sz="2500" spc="-4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allowed</a:t>
            </a:r>
          </a:p>
        </p:txBody>
      </p:sp>
      <p:sp>
        <p:nvSpPr>
          <p:cNvPr id="8" name="object 8"/>
          <p:cNvSpPr/>
          <p:nvPr/>
        </p:nvSpPr>
        <p:spPr>
          <a:xfrm>
            <a:off x="6026727" y="4125826"/>
            <a:ext cx="2417618" cy="2037229"/>
          </a:xfrm>
          <a:custGeom>
            <a:avLst/>
            <a:gdLst/>
            <a:ahLst/>
            <a:cxnLst/>
            <a:rect l="l" t="t" r="r" b="b"/>
            <a:pathLst>
              <a:path w="2659379" h="2308859">
                <a:moveTo>
                  <a:pt x="0" y="0"/>
                </a:moveTo>
                <a:lnTo>
                  <a:pt x="2659058" y="0"/>
                </a:lnTo>
                <a:lnTo>
                  <a:pt x="2659058" y="2308318"/>
                </a:lnTo>
                <a:lnTo>
                  <a:pt x="0" y="230831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8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56745" y="4164812"/>
            <a:ext cx="2275032" cy="1983843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lnSpc>
                <a:spcPts val="1911"/>
              </a:lnSpc>
              <a:spcBef>
                <a:spcPts val="90"/>
              </a:spcBef>
            </a:pPr>
            <a:r>
              <a:rPr sz="1600" b="1" spc="-4" dirty="0">
                <a:latin typeface="Arial"/>
                <a:cs typeface="Arial"/>
              </a:rPr>
              <a:t>Note:</a:t>
            </a:r>
            <a:endParaRPr sz="1600" dirty="0">
              <a:latin typeface="Arial"/>
              <a:cs typeface="Arial"/>
            </a:endParaRPr>
          </a:p>
          <a:p>
            <a:pPr marL="205146" marR="72371" indent="-193749">
              <a:lnSpc>
                <a:spcPts val="1974"/>
              </a:lnSpc>
              <a:spcBef>
                <a:spcPts val="9"/>
              </a:spcBef>
            </a:pPr>
            <a:r>
              <a:rPr sz="1600" b="1" spc="-4" dirty="0">
                <a:latin typeface="Arial"/>
                <a:cs typeface="Arial"/>
              </a:rPr>
              <a:t>Here </a:t>
            </a:r>
            <a:r>
              <a:rPr sz="1600" b="1" dirty="0">
                <a:latin typeface="Arial"/>
                <a:cs typeface="Arial"/>
              </a:rPr>
              <a:t>we’re using  </a:t>
            </a:r>
            <a:r>
              <a:rPr sz="1600" b="1" spc="-4" dirty="0">
                <a:latin typeface="Arial"/>
                <a:cs typeface="Arial"/>
              </a:rPr>
              <a:t>implied gateways</a:t>
            </a:r>
            <a:r>
              <a:rPr sz="1600" b="1" spc="-49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  <a:p>
            <a:pPr marL="11397">
              <a:lnSpc>
                <a:spcPts val="1813"/>
              </a:lnSpc>
            </a:pPr>
            <a:r>
              <a:rPr sz="1600" b="1" spc="-4" dirty="0">
                <a:latin typeface="Arial"/>
                <a:cs typeface="Arial"/>
              </a:rPr>
              <a:t>Until you’re</a:t>
            </a:r>
            <a:r>
              <a:rPr sz="1600" b="1" spc="-13" dirty="0">
                <a:latin typeface="Arial"/>
                <a:cs typeface="Arial"/>
              </a:rPr>
              <a:t> </a:t>
            </a:r>
            <a:r>
              <a:rPr sz="1600" b="1" spc="-4" dirty="0">
                <a:latin typeface="Arial"/>
                <a:cs typeface="Arial"/>
              </a:rPr>
              <a:t>familiar</a:t>
            </a:r>
            <a:endParaRPr sz="1600" dirty="0">
              <a:latin typeface="Arial"/>
              <a:cs typeface="Arial"/>
            </a:endParaRPr>
          </a:p>
          <a:p>
            <a:pPr marL="205146" marR="4559">
              <a:lnSpc>
                <a:spcPct val="100299"/>
              </a:lnSpc>
              <a:spcBef>
                <a:spcPts val="27"/>
              </a:spcBef>
            </a:pPr>
            <a:r>
              <a:rPr sz="1600" b="1" spc="-4" dirty="0">
                <a:latin typeface="Arial"/>
                <a:cs typeface="Arial"/>
              </a:rPr>
              <a:t>with the proper use  of gateways, you  should initially avoid  these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4" dirty="0">
                <a:latin typeface="Arial"/>
                <a:cs typeface="Arial"/>
              </a:rPr>
              <a:t>simplifications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1818" y="3899647"/>
            <a:ext cx="3561773" cy="2232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6546" y="1210235"/>
            <a:ext cx="3617341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854" y="304800"/>
            <a:ext cx="7167417" cy="411618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r>
              <a:rPr sz="2600" dirty="0"/>
              <a:t>Some </a:t>
            </a:r>
            <a:r>
              <a:rPr sz="2600" spc="-4" dirty="0"/>
              <a:t>general guidelines when modeling…</a:t>
            </a:r>
            <a:endParaRPr sz="2600" dirty="0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57200" y="762000"/>
            <a:ext cx="8229600" cy="3771014"/>
          </a:xfrm>
          <a:prstGeom prst="rect">
            <a:avLst/>
          </a:prstGeom>
        </p:spPr>
        <p:txBody>
          <a:bodyPr vert="horz" wrap="square" lIns="0" tIns="93454" rIns="0" bIns="0" rtlCol="0">
            <a:spAutoFit/>
          </a:bodyPr>
          <a:lstStyle/>
          <a:p>
            <a:pPr marL="115109" marR="4559" indent="5698">
              <a:lnSpc>
                <a:spcPct val="76900"/>
              </a:lnSpc>
              <a:spcBef>
                <a:spcPts val="735"/>
              </a:spcBef>
            </a:pPr>
            <a:r>
              <a:rPr spc="-4" dirty="0"/>
              <a:t>When first </a:t>
            </a:r>
            <a:r>
              <a:rPr dirty="0"/>
              <a:t>drawing a BPMN diagram, </a:t>
            </a:r>
            <a:r>
              <a:rPr spc="-4" dirty="0"/>
              <a:t>matchup forks  </a:t>
            </a:r>
            <a:r>
              <a:rPr dirty="0"/>
              <a:t>and merges </a:t>
            </a:r>
            <a:r>
              <a:rPr spc="-4" dirty="0"/>
              <a:t>with </a:t>
            </a:r>
            <a:r>
              <a:rPr dirty="0"/>
              <a:t>same </a:t>
            </a:r>
            <a:r>
              <a:rPr spc="-4" dirty="0"/>
              <a:t>gateway</a:t>
            </a:r>
            <a:r>
              <a:rPr spc="-13" dirty="0"/>
              <a:t> </a:t>
            </a:r>
            <a:r>
              <a:rPr spc="-4" dirty="0"/>
              <a:t>type</a:t>
            </a:r>
          </a:p>
          <a:p>
            <a:pPr marL="115109" marR="172094" indent="5698">
              <a:lnSpc>
                <a:spcPct val="79900"/>
              </a:lnSpc>
              <a:spcBef>
                <a:spcPts val="467"/>
              </a:spcBef>
            </a:pPr>
            <a:r>
              <a:rPr spc="-4" dirty="0"/>
              <a:t>Think </a:t>
            </a:r>
            <a:r>
              <a:rPr dirty="0"/>
              <a:t>of as parens ( … ) </a:t>
            </a:r>
            <a:r>
              <a:rPr spc="-4" dirty="0"/>
              <a:t>for </a:t>
            </a:r>
            <a:r>
              <a:rPr dirty="0"/>
              <a:t>every opening paren  </a:t>
            </a:r>
            <a:r>
              <a:rPr spc="-4" dirty="0"/>
              <a:t>there </a:t>
            </a:r>
            <a:r>
              <a:rPr dirty="0"/>
              <a:t>should be a corresponding closing one of</a:t>
            </a:r>
            <a:r>
              <a:rPr spc="-63" dirty="0"/>
              <a:t> </a:t>
            </a:r>
            <a:r>
              <a:rPr spc="-4" dirty="0"/>
              <a:t>the  </a:t>
            </a:r>
            <a:r>
              <a:rPr dirty="0"/>
              <a:t>same</a:t>
            </a:r>
            <a:r>
              <a:rPr spc="-4" dirty="0"/>
              <a:t> type</a:t>
            </a:r>
          </a:p>
          <a:p>
            <a:pPr marL="351597">
              <a:lnSpc>
                <a:spcPts val="2351"/>
              </a:lnSpc>
            </a:pPr>
            <a:r>
              <a:rPr sz="2200" dirty="0"/>
              <a:t>You can </a:t>
            </a:r>
            <a:r>
              <a:rPr sz="2200" spc="-4" dirty="0"/>
              <a:t>simplify later </a:t>
            </a:r>
            <a:r>
              <a:rPr sz="2200" dirty="0"/>
              <a:t>where </a:t>
            </a:r>
            <a:r>
              <a:rPr sz="2200" spc="-4" dirty="0"/>
              <a:t>appropriate</a:t>
            </a:r>
            <a:endParaRPr sz="2200" dirty="0"/>
          </a:p>
          <a:p>
            <a:pPr marL="115109" marR="68952" indent="5698">
              <a:lnSpc>
                <a:spcPct val="79700"/>
              </a:lnSpc>
              <a:spcBef>
                <a:spcPts val="543"/>
              </a:spcBef>
            </a:pPr>
            <a:r>
              <a:rPr dirty="0"/>
              <a:t>Clearly label </a:t>
            </a:r>
            <a:r>
              <a:rPr spc="-4" dirty="0"/>
              <a:t>both the criteria </a:t>
            </a:r>
            <a:r>
              <a:rPr dirty="0"/>
              <a:t>of </a:t>
            </a:r>
            <a:r>
              <a:rPr spc="-4" dirty="0"/>
              <a:t>the gateway </a:t>
            </a:r>
            <a:r>
              <a:rPr dirty="0"/>
              <a:t>as well  as all </a:t>
            </a:r>
            <a:r>
              <a:rPr spc="-4" dirty="0"/>
              <a:t>non-default paths </a:t>
            </a:r>
            <a:r>
              <a:rPr dirty="0"/>
              <a:t>out of </a:t>
            </a:r>
            <a:r>
              <a:rPr spc="-4" dirty="0"/>
              <a:t>the</a:t>
            </a:r>
            <a:r>
              <a:rPr spc="-13" dirty="0"/>
              <a:t> </a:t>
            </a:r>
            <a:r>
              <a:rPr spc="-4" dirty="0"/>
              <a:t>gateway</a:t>
            </a:r>
          </a:p>
          <a:p>
            <a:pPr marL="120808">
              <a:lnSpc>
                <a:spcPts val="2701"/>
              </a:lnSpc>
            </a:pPr>
            <a:r>
              <a:rPr dirty="0"/>
              <a:t>Don’t overload a </a:t>
            </a:r>
            <a:r>
              <a:rPr spc="-4" dirty="0"/>
              <a:t>gateway for </a:t>
            </a:r>
            <a:r>
              <a:rPr dirty="0"/>
              <a:t>merging,</a:t>
            </a:r>
            <a:r>
              <a:rPr spc="-22" dirty="0"/>
              <a:t> </a:t>
            </a:r>
            <a:r>
              <a:rPr spc="-4" dirty="0"/>
              <a:t>e.g.: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xfrm>
            <a:off x="895638" y="6551899"/>
            <a:ext cx="1345045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701923" y="6546296"/>
            <a:ext cx="1814367" cy="196174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>
              <a:spcBef>
                <a:spcPts val="90"/>
              </a:spcBef>
            </a:pPr>
            <a:endParaRPr spc="-4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8295147" y="6323483"/>
            <a:ext cx="22340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1">
              <a:lnSpc>
                <a:spcPts val="1279"/>
              </a:lnSpc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14399" y="1367118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399" y="1973580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400" y="2842259"/>
            <a:ext cx="110835" cy="10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399" y="3172609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399" y="3788933"/>
            <a:ext cx="120073" cy="116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3818" y="4419600"/>
            <a:ext cx="3602182" cy="22716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43" name="Google Shape;343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in by Fred Sapp on Jordan | Michael jordan, Basketball information, Nba mv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9389" y="297946"/>
            <a:ext cx="4946587" cy="6328881"/>
          </a:xfrm>
          <a:prstGeom prst="rect">
            <a:avLst/>
          </a:prstGeom>
          <a:noFill/>
        </p:spPr>
      </p:pic>
      <p:pic>
        <p:nvPicPr>
          <p:cNvPr id="4" name="Picture 2" descr="failure quot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09" y="94681"/>
            <a:ext cx="3770689" cy="6632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72" name="Google Shape;37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92" name="Google Shape;392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60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99" name="Google Shape;399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06" name="Google Shape;406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13" name="Google Shape;413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17" y="1277101"/>
            <a:ext cx="9086215" cy="5581015"/>
            <a:chOff x="57917" y="1277101"/>
            <a:chExt cx="9086215" cy="5581015"/>
          </a:xfrm>
        </p:grpSpPr>
        <p:sp>
          <p:nvSpPr>
            <p:cNvPr id="3" name="object 3"/>
            <p:cNvSpPr/>
            <p:nvPr/>
          </p:nvSpPr>
          <p:spPr>
            <a:xfrm>
              <a:off x="57917" y="1277101"/>
              <a:ext cx="9086082" cy="5580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371600"/>
              <a:ext cx="8839200" cy="5334000"/>
            </a:xfrm>
            <a:custGeom>
              <a:avLst/>
              <a:gdLst/>
              <a:ahLst/>
              <a:cxnLst/>
              <a:rect l="l" t="t" r="r" b="b"/>
              <a:pathLst>
                <a:path w="8839200" h="5334000">
                  <a:moveTo>
                    <a:pt x="8721217" y="0"/>
                  </a:moveTo>
                  <a:lnTo>
                    <a:pt x="117982" y="0"/>
                  </a:lnTo>
                  <a:lnTo>
                    <a:pt x="72057" y="9272"/>
                  </a:lnTo>
                  <a:lnTo>
                    <a:pt x="34555" y="34559"/>
                  </a:lnTo>
                  <a:lnTo>
                    <a:pt x="9271" y="72062"/>
                  </a:lnTo>
                  <a:lnTo>
                    <a:pt x="0" y="117983"/>
                  </a:lnTo>
                  <a:lnTo>
                    <a:pt x="0" y="5216017"/>
                  </a:lnTo>
                  <a:lnTo>
                    <a:pt x="9271" y="5261942"/>
                  </a:lnTo>
                  <a:lnTo>
                    <a:pt x="34555" y="5299444"/>
                  </a:lnTo>
                  <a:lnTo>
                    <a:pt x="72057" y="5324728"/>
                  </a:lnTo>
                  <a:lnTo>
                    <a:pt x="117982" y="5334000"/>
                  </a:lnTo>
                  <a:lnTo>
                    <a:pt x="8721217" y="5334000"/>
                  </a:lnTo>
                  <a:lnTo>
                    <a:pt x="8767137" y="5324728"/>
                  </a:lnTo>
                  <a:lnTo>
                    <a:pt x="8804640" y="5299444"/>
                  </a:lnTo>
                  <a:lnTo>
                    <a:pt x="8829927" y="5261942"/>
                  </a:lnTo>
                  <a:lnTo>
                    <a:pt x="8839200" y="5216017"/>
                  </a:lnTo>
                  <a:lnTo>
                    <a:pt x="8839200" y="117983"/>
                  </a:lnTo>
                  <a:lnTo>
                    <a:pt x="8829927" y="72062"/>
                  </a:lnTo>
                  <a:lnTo>
                    <a:pt x="8804640" y="34559"/>
                  </a:lnTo>
                  <a:lnTo>
                    <a:pt x="8767137" y="9272"/>
                  </a:lnTo>
                  <a:lnTo>
                    <a:pt x="8721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5499" y="1981200"/>
              <a:ext cx="5219700" cy="3200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3540" y="1514602"/>
            <a:ext cx="33134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Sequence </a:t>
            </a:r>
            <a:r>
              <a:rPr sz="1200" spc="-15" dirty="0">
                <a:latin typeface="Arial"/>
                <a:cs typeface="Arial"/>
              </a:rPr>
              <a:t>Flow, </a:t>
            </a:r>
            <a:r>
              <a:rPr sz="1200" spc="-5" dirty="0">
                <a:latin typeface="Arial"/>
                <a:cs typeface="Arial"/>
              </a:rPr>
              <a:t>Message Flow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Associations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8572" y="65311"/>
            <a:ext cx="2103628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336" y="894715"/>
            <a:ext cx="3508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Introduction 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BPMN 2.0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|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Concepts |</a:t>
            </a:r>
            <a:r>
              <a:rPr sz="120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05811" y="5125211"/>
            <a:ext cx="4396740" cy="1463040"/>
            <a:chOff x="2305811" y="5125211"/>
            <a:chExt cx="4396740" cy="1463040"/>
          </a:xfrm>
        </p:grpSpPr>
        <p:sp>
          <p:nvSpPr>
            <p:cNvPr id="10" name="object 10"/>
            <p:cNvSpPr/>
            <p:nvPr/>
          </p:nvSpPr>
          <p:spPr>
            <a:xfrm>
              <a:off x="2305811" y="5125211"/>
              <a:ext cx="4396740" cy="14630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8399" y="5257799"/>
              <a:ext cx="4076700" cy="1143000"/>
            </a:xfrm>
            <a:custGeom>
              <a:avLst/>
              <a:gdLst/>
              <a:ahLst/>
              <a:cxnLst/>
              <a:rect l="l" t="t" r="r" b="b"/>
              <a:pathLst>
                <a:path w="4076700" h="1143000">
                  <a:moveTo>
                    <a:pt x="4033901" y="0"/>
                  </a:moveTo>
                  <a:lnTo>
                    <a:pt x="42799" y="0"/>
                  </a:lnTo>
                  <a:lnTo>
                    <a:pt x="26146" y="3365"/>
                  </a:lnTo>
                  <a:lnTo>
                    <a:pt x="12541" y="12541"/>
                  </a:lnTo>
                  <a:lnTo>
                    <a:pt x="3365" y="26146"/>
                  </a:lnTo>
                  <a:lnTo>
                    <a:pt x="0" y="42799"/>
                  </a:lnTo>
                  <a:lnTo>
                    <a:pt x="0" y="1100162"/>
                  </a:lnTo>
                  <a:lnTo>
                    <a:pt x="3365" y="1116837"/>
                  </a:lnTo>
                  <a:lnTo>
                    <a:pt x="12541" y="1130453"/>
                  </a:lnTo>
                  <a:lnTo>
                    <a:pt x="26146" y="1139633"/>
                  </a:lnTo>
                  <a:lnTo>
                    <a:pt x="42799" y="1143000"/>
                  </a:lnTo>
                  <a:lnTo>
                    <a:pt x="4033901" y="1143000"/>
                  </a:lnTo>
                  <a:lnTo>
                    <a:pt x="4050553" y="1139633"/>
                  </a:lnTo>
                  <a:lnTo>
                    <a:pt x="4064158" y="1130453"/>
                  </a:lnTo>
                  <a:lnTo>
                    <a:pt x="4073334" y="1116837"/>
                  </a:lnTo>
                  <a:lnTo>
                    <a:pt x="4076700" y="1100162"/>
                  </a:lnTo>
                  <a:lnTo>
                    <a:pt x="4076700" y="42799"/>
                  </a:lnTo>
                  <a:lnTo>
                    <a:pt x="4073334" y="26146"/>
                  </a:lnTo>
                  <a:lnTo>
                    <a:pt x="4064158" y="12541"/>
                  </a:lnTo>
                  <a:lnTo>
                    <a:pt x="4050553" y="3365"/>
                  </a:lnTo>
                  <a:lnTo>
                    <a:pt x="4033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399" y="5257799"/>
              <a:ext cx="4076700" cy="1143000"/>
            </a:xfrm>
            <a:custGeom>
              <a:avLst/>
              <a:gdLst/>
              <a:ahLst/>
              <a:cxnLst/>
              <a:rect l="l" t="t" r="r" b="b"/>
              <a:pathLst>
                <a:path w="4076700" h="1143000">
                  <a:moveTo>
                    <a:pt x="0" y="42799"/>
                  </a:moveTo>
                  <a:lnTo>
                    <a:pt x="3365" y="26146"/>
                  </a:lnTo>
                  <a:lnTo>
                    <a:pt x="12541" y="12541"/>
                  </a:lnTo>
                  <a:lnTo>
                    <a:pt x="26146" y="3365"/>
                  </a:lnTo>
                  <a:lnTo>
                    <a:pt x="42799" y="0"/>
                  </a:lnTo>
                  <a:lnTo>
                    <a:pt x="4033901" y="0"/>
                  </a:lnTo>
                  <a:lnTo>
                    <a:pt x="4050553" y="3365"/>
                  </a:lnTo>
                  <a:lnTo>
                    <a:pt x="4064158" y="12541"/>
                  </a:lnTo>
                  <a:lnTo>
                    <a:pt x="4073334" y="26146"/>
                  </a:lnTo>
                  <a:lnTo>
                    <a:pt x="4076700" y="42799"/>
                  </a:lnTo>
                  <a:lnTo>
                    <a:pt x="4076700" y="1100162"/>
                  </a:lnTo>
                  <a:lnTo>
                    <a:pt x="4073334" y="1116837"/>
                  </a:lnTo>
                  <a:lnTo>
                    <a:pt x="4064158" y="1130453"/>
                  </a:lnTo>
                  <a:lnTo>
                    <a:pt x="4050553" y="1139633"/>
                  </a:lnTo>
                  <a:lnTo>
                    <a:pt x="4033901" y="1143000"/>
                  </a:lnTo>
                  <a:lnTo>
                    <a:pt x="42799" y="1143000"/>
                  </a:lnTo>
                  <a:lnTo>
                    <a:pt x="26146" y="1139633"/>
                  </a:lnTo>
                  <a:lnTo>
                    <a:pt x="12541" y="1130453"/>
                  </a:lnTo>
                  <a:lnTo>
                    <a:pt x="3365" y="1116837"/>
                  </a:lnTo>
                  <a:lnTo>
                    <a:pt x="0" y="1100162"/>
                  </a:lnTo>
                  <a:lnTo>
                    <a:pt x="0" y="42799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51020" y="5351145"/>
            <a:ext cx="40519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Sequence</a:t>
            </a:r>
            <a:r>
              <a:rPr sz="12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Flow</a:t>
            </a:r>
            <a:endParaRPr sz="1200">
              <a:latin typeface="Arial"/>
              <a:cs typeface="Arial"/>
            </a:endParaRPr>
          </a:p>
          <a:p>
            <a:pPr marL="130810" marR="20383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sequential </a:t>
            </a:r>
            <a:r>
              <a:rPr sz="1200" dirty="0">
                <a:latin typeface="Arial"/>
                <a:cs typeface="Arial"/>
              </a:rPr>
              <a:t>flow of the </a:t>
            </a:r>
            <a:r>
              <a:rPr sz="1200" spc="-5" dirty="0">
                <a:latin typeface="Arial"/>
                <a:cs typeface="Arial"/>
              </a:rPr>
              <a:t>process between events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that  </a:t>
            </a:r>
            <a:r>
              <a:rPr sz="1200" spc="-15" dirty="0">
                <a:latin typeface="Arial"/>
                <a:cs typeface="Arial"/>
              </a:rPr>
              <a:t>occur, </a:t>
            </a:r>
            <a:r>
              <a:rPr sz="1200" spc="-5" dirty="0">
                <a:latin typeface="Arial"/>
                <a:cs typeface="Arial"/>
              </a:rPr>
              <a:t>activities performed by </a:t>
            </a:r>
            <a:r>
              <a:rPr sz="1200" dirty="0">
                <a:latin typeface="Arial"/>
                <a:cs typeface="Arial"/>
              </a:rPr>
              <a:t>the lanes </a:t>
            </a:r>
            <a:r>
              <a:rPr sz="1200" spc="-5" dirty="0">
                <a:latin typeface="Arial"/>
                <a:cs typeface="Arial"/>
              </a:rPr>
              <a:t>and decisions  </a:t>
            </a:r>
            <a:r>
              <a:rPr sz="1200" dirty="0">
                <a:latin typeface="Arial"/>
                <a:cs typeface="Arial"/>
              </a:rPr>
              <a:t>that are made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(gateways).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4819" y="2473451"/>
            <a:ext cx="4640580" cy="3816350"/>
            <a:chOff x="464819" y="2473451"/>
            <a:chExt cx="4640580" cy="3816350"/>
          </a:xfrm>
        </p:grpSpPr>
        <p:sp>
          <p:nvSpPr>
            <p:cNvPr id="15" name="object 15"/>
            <p:cNvSpPr/>
            <p:nvPr/>
          </p:nvSpPr>
          <p:spPr>
            <a:xfrm>
              <a:off x="3762629" y="6184899"/>
              <a:ext cx="1342771" cy="104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4819" y="2473451"/>
              <a:ext cx="1996439" cy="1905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7573" y="2606547"/>
              <a:ext cx="1676400" cy="1584960"/>
            </a:xfrm>
            <a:custGeom>
              <a:avLst/>
              <a:gdLst/>
              <a:ahLst/>
              <a:cxnLst/>
              <a:rect l="l" t="t" r="r" b="b"/>
              <a:pathLst>
                <a:path w="1676400" h="1584960">
                  <a:moveTo>
                    <a:pt x="1616798" y="0"/>
                  </a:moveTo>
                  <a:lnTo>
                    <a:pt x="59385" y="0"/>
                  </a:lnTo>
                  <a:lnTo>
                    <a:pt x="36267" y="4659"/>
                  </a:lnTo>
                  <a:lnTo>
                    <a:pt x="17391" y="17367"/>
                  </a:lnTo>
                  <a:lnTo>
                    <a:pt x="4665" y="36218"/>
                  </a:lnTo>
                  <a:lnTo>
                    <a:pt x="0" y="59309"/>
                  </a:lnTo>
                  <a:lnTo>
                    <a:pt x="0" y="1525015"/>
                  </a:lnTo>
                  <a:lnTo>
                    <a:pt x="4665" y="1548179"/>
                  </a:lnTo>
                  <a:lnTo>
                    <a:pt x="17391" y="1567068"/>
                  </a:lnTo>
                  <a:lnTo>
                    <a:pt x="36267" y="1579790"/>
                  </a:lnTo>
                  <a:lnTo>
                    <a:pt x="59385" y="1584452"/>
                  </a:lnTo>
                  <a:lnTo>
                    <a:pt x="1616798" y="1584452"/>
                  </a:lnTo>
                  <a:lnTo>
                    <a:pt x="1639908" y="1579790"/>
                  </a:lnTo>
                  <a:lnTo>
                    <a:pt x="1658804" y="1567068"/>
                  </a:lnTo>
                  <a:lnTo>
                    <a:pt x="1671555" y="1548179"/>
                  </a:lnTo>
                  <a:lnTo>
                    <a:pt x="1676234" y="1525015"/>
                  </a:lnTo>
                  <a:lnTo>
                    <a:pt x="1676234" y="59309"/>
                  </a:lnTo>
                  <a:lnTo>
                    <a:pt x="1671555" y="36218"/>
                  </a:lnTo>
                  <a:lnTo>
                    <a:pt x="1658804" y="17367"/>
                  </a:lnTo>
                  <a:lnTo>
                    <a:pt x="1639908" y="4659"/>
                  </a:lnTo>
                  <a:lnTo>
                    <a:pt x="1616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7573" y="2606547"/>
              <a:ext cx="1676400" cy="1584960"/>
            </a:xfrm>
            <a:custGeom>
              <a:avLst/>
              <a:gdLst/>
              <a:ahLst/>
              <a:cxnLst/>
              <a:rect l="l" t="t" r="r" b="b"/>
              <a:pathLst>
                <a:path w="1676400" h="1584960">
                  <a:moveTo>
                    <a:pt x="0" y="59309"/>
                  </a:moveTo>
                  <a:lnTo>
                    <a:pt x="4665" y="36218"/>
                  </a:lnTo>
                  <a:lnTo>
                    <a:pt x="17391" y="17367"/>
                  </a:lnTo>
                  <a:lnTo>
                    <a:pt x="36267" y="4659"/>
                  </a:lnTo>
                  <a:lnTo>
                    <a:pt x="59385" y="0"/>
                  </a:lnTo>
                  <a:lnTo>
                    <a:pt x="1616798" y="0"/>
                  </a:lnTo>
                  <a:lnTo>
                    <a:pt x="1639908" y="4659"/>
                  </a:lnTo>
                  <a:lnTo>
                    <a:pt x="1658804" y="17367"/>
                  </a:lnTo>
                  <a:lnTo>
                    <a:pt x="1671555" y="36218"/>
                  </a:lnTo>
                  <a:lnTo>
                    <a:pt x="1676234" y="59309"/>
                  </a:lnTo>
                  <a:lnTo>
                    <a:pt x="1676234" y="1525015"/>
                  </a:lnTo>
                  <a:lnTo>
                    <a:pt x="1671555" y="1548179"/>
                  </a:lnTo>
                  <a:lnTo>
                    <a:pt x="1658804" y="1567068"/>
                  </a:lnTo>
                  <a:lnTo>
                    <a:pt x="1639908" y="1579790"/>
                  </a:lnTo>
                  <a:lnTo>
                    <a:pt x="1616798" y="1584452"/>
                  </a:lnTo>
                  <a:lnTo>
                    <a:pt x="59385" y="1584452"/>
                  </a:lnTo>
                  <a:lnTo>
                    <a:pt x="36267" y="1579790"/>
                  </a:lnTo>
                  <a:lnTo>
                    <a:pt x="17391" y="1567068"/>
                  </a:lnTo>
                  <a:lnTo>
                    <a:pt x="4665" y="1548179"/>
                  </a:lnTo>
                  <a:lnTo>
                    <a:pt x="0" y="1525015"/>
                  </a:lnTo>
                  <a:lnTo>
                    <a:pt x="0" y="59309"/>
                  </a:lnTo>
                  <a:close/>
                </a:path>
              </a:pathLst>
            </a:custGeom>
            <a:ln w="126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93444" y="2715005"/>
            <a:ext cx="10566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Message</a:t>
            </a:r>
            <a:r>
              <a:rPr sz="1200" b="1" spc="-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C00000"/>
                </a:solidFill>
                <a:latin typeface="Arial"/>
                <a:cs typeface="Arial"/>
              </a:rPr>
              <a:t>Flow  </a:t>
            </a:r>
            <a:r>
              <a:rPr sz="1200" dirty="0">
                <a:latin typeface="Arial"/>
                <a:cs typeface="Arial"/>
              </a:rPr>
              <a:t>The flow of  </a:t>
            </a:r>
            <a:r>
              <a:rPr sz="1200" spc="-5" dirty="0">
                <a:latin typeface="Arial"/>
                <a:cs typeface="Arial"/>
              </a:rPr>
              <a:t>information as  Messages  between  Participants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2000" y="2153411"/>
            <a:ext cx="7923530" cy="1805939"/>
            <a:chOff x="762000" y="2153411"/>
            <a:chExt cx="7923530" cy="1805939"/>
          </a:xfrm>
        </p:grpSpPr>
        <p:sp>
          <p:nvSpPr>
            <p:cNvPr id="21" name="object 21"/>
            <p:cNvSpPr/>
            <p:nvPr/>
          </p:nvSpPr>
          <p:spPr>
            <a:xfrm>
              <a:off x="762000" y="2768599"/>
              <a:ext cx="95250" cy="11906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08420" y="2153411"/>
              <a:ext cx="2276855" cy="16916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41134" y="2285999"/>
              <a:ext cx="1957070" cy="1371600"/>
            </a:xfrm>
            <a:custGeom>
              <a:avLst/>
              <a:gdLst/>
              <a:ahLst/>
              <a:cxnLst/>
              <a:rect l="l" t="t" r="r" b="b"/>
              <a:pathLst>
                <a:path w="1957070" h="1371600">
                  <a:moveTo>
                    <a:pt x="1905127" y="0"/>
                  </a:moveTo>
                  <a:lnTo>
                    <a:pt x="51435" y="0"/>
                  </a:lnTo>
                  <a:lnTo>
                    <a:pt x="31396" y="4036"/>
                  </a:lnTo>
                  <a:lnTo>
                    <a:pt x="15049" y="15049"/>
                  </a:lnTo>
                  <a:lnTo>
                    <a:pt x="4036" y="31396"/>
                  </a:lnTo>
                  <a:lnTo>
                    <a:pt x="0" y="51435"/>
                  </a:lnTo>
                  <a:lnTo>
                    <a:pt x="0" y="1320164"/>
                  </a:lnTo>
                  <a:lnTo>
                    <a:pt x="4036" y="1340203"/>
                  </a:lnTo>
                  <a:lnTo>
                    <a:pt x="15049" y="1356550"/>
                  </a:lnTo>
                  <a:lnTo>
                    <a:pt x="31396" y="1367563"/>
                  </a:lnTo>
                  <a:lnTo>
                    <a:pt x="51435" y="1371600"/>
                  </a:lnTo>
                  <a:lnTo>
                    <a:pt x="1905127" y="1371600"/>
                  </a:lnTo>
                  <a:lnTo>
                    <a:pt x="1925165" y="1367563"/>
                  </a:lnTo>
                  <a:lnTo>
                    <a:pt x="1941512" y="1356550"/>
                  </a:lnTo>
                  <a:lnTo>
                    <a:pt x="1952525" y="1340203"/>
                  </a:lnTo>
                  <a:lnTo>
                    <a:pt x="1956562" y="1320164"/>
                  </a:lnTo>
                  <a:lnTo>
                    <a:pt x="1956562" y="51435"/>
                  </a:lnTo>
                  <a:lnTo>
                    <a:pt x="1952525" y="31396"/>
                  </a:lnTo>
                  <a:lnTo>
                    <a:pt x="1941512" y="15049"/>
                  </a:lnTo>
                  <a:lnTo>
                    <a:pt x="1925165" y="4036"/>
                  </a:lnTo>
                  <a:lnTo>
                    <a:pt x="1905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41134" y="2285999"/>
              <a:ext cx="1957070" cy="1371600"/>
            </a:xfrm>
            <a:custGeom>
              <a:avLst/>
              <a:gdLst/>
              <a:ahLst/>
              <a:cxnLst/>
              <a:rect l="l" t="t" r="r" b="b"/>
              <a:pathLst>
                <a:path w="1957070" h="1371600">
                  <a:moveTo>
                    <a:pt x="0" y="51435"/>
                  </a:moveTo>
                  <a:lnTo>
                    <a:pt x="4036" y="31396"/>
                  </a:lnTo>
                  <a:lnTo>
                    <a:pt x="15049" y="15049"/>
                  </a:lnTo>
                  <a:lnTo>
                    <a:pt x="31396" y="4036"/>
                  </a:lnTo>
                  <a:lnTo>
                    <a:pt x="51435" y="0"/>
                  </a:lnTo>
                  <a:lnTo>
                    <a:pt x="1905127" y="0"/>
                  </a:lnTo>
                  <a:lnTo>
                    <a:pt x="1925165" y="4036"/>
                  </a:lnTo>
                  <a:lnTo>
                    <a:pt x="1941512" y="15049"/>
                  </a:lnTo>
                  <a:lnTo>
                    <a:pt x="1952525" y="31396"/>
                  </a:lnTo>
                  <a:lnTo>
                    <a:pt x="1956562" y="51435"/>
                  </a:lnTo>
                  <a:lnTo>
                    <a:pt x="1956562" y="1320164"/>
                  </a:lnTo>
                  <a:lnTo>
                    <a:pt x="1952525" y="1340203"/>
                  </a:lnTo>
                  <a:lnTo>
                    <a:pt x="1941512" y="1356550"/>
                  </a:lnTo>
                  <a:lnTo>
                    <a:pt x="1925165" y="1367563"/>
                  </a:lnTo>
                  <a:lnTo>
                    <a:pt x="1905127" y="1371600"/>
                  </a:lnTo>
                  <a:lnTo>
                    <a:pt x="51435" y="1371600"/>
                  </a:lnTo>
                  <a:lnTo>
                    <a:pt x="31396" y="1367563"/>
                  </a:lnTo>
                  <a:lnTo>
                    <a:pt x="15049" y="1356550"/>
                  </a:lnTo>
                  <a:lnTo>
                    <a:pt x="4036" y="1340203"/>
                  </a:lnTo>
                  <a:lnTo>
                    <a:pt x="0" y="1320164"/>
                  </a:lnTo>
                  <a:lnTo>
                    <a:pt x="0" y="51435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80072" y="2349500"/>
            <a:ext cx="163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Arial"/>
                <a:cs typeface="Arial"/>
              </a:rPr>
              <a:t>Association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Used </a:t>
            </a:r>
            <a:r>
              <a:rPr sz="1200" dirty="0">
                <a:latin typeface="Arial"/>
                <a:cs typeface="Arial"/>
              </a:rPr>
              <a:t>to attach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artefacts  </a:t>
            </a:r>
            <a:r>
              <a:rPr sz="1200" spc="-5" dirty="0">
                <a:latin typeface="Arial"/>
                <a:cs typeface="Arial"/>
              </a:rPr>
              <a:t>(such as data objects) 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activities.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6600" y="3303270"/>
            <a:ext cx="880109" cy="125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843264" y="89471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My top 10 quotes on fail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4754" y="1031157"/>
            <a:ext cx="8136603" cy="542101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19042" y="3275112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Thought of the Day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9042" y="3275112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Thought of the Day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8145" y="61649"/>
            <a:ext cx="5429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</a:rPr>
              <a:t>Thought of the Day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BPMN DIAGRAM TYPES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4719"/>
          <a:stretch/>
        </p:blipFill>
        <p:spPr>
          <a:xfrm>
            <a:off x="0" y="0"/>
            <a:ext cx="8772525" cy="653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 Review of BPMN Concepts with Illustrations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915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1797</Words>
  <Application>Microsoft Office PowerPoint</Application>
  <PresentationFormat>On-screen Show (4:3)</PresentationFormat>
  <Paragraphs>222</Paragraphs>
  <Slides>68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Bottom-lines of Sessions 1- 9 and Business Process Management </vt:lpstr>
      <vt:lpstr>Slide 2</vt:lpstr>
      <vt:lpstr>Slide 3</vt:lpstr>
      <vt:lpstr>Thought of the Day  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Example – doctor’s office</vt:lpstr>
      <vt:lpstr>Slide 17</vt:lpstr>
      <vt:lpstr>Slide 18</vt:lpstr>
      <vt:lpstr>Events</vt:lpstr>
      <vt:lpstr>Slide 20</vt:lpstr>
      <vt:lpstr>Activities</vt:lpstr>
      <vt:lpstr>Slide 22</vt:lpstr>
      <vt:lpstr>Slide 23</vt:lpstr>
      <vt:lpstr>Slide 24</vt:lpstr>
      <vt:lpstr>Gateways</vt:lpstr>
      <vt:lpstr>Slide 26</vt:lpstr>
      <vt:lpstr>Slide 27</vt:lpstr>
      <vt:lpstr>Slide 28</vt:lpstr>
      <vt:lpstr>Exclusive OR (“X”) gateway</vt:lpstr>
      <vt:lpstr>Slide 30</vt:lpstr>
      <vt:lpstr>Slide 31</vt:lpstr>
      <vt:lpstr>Slide 32</vt:lpstr>
      <vt:lpstr>Slide 33</vt:lpstr>
      <vt:lpstr>More on parallel split (AND) gateway</vt:lpstr>
      <vt:lpstr>Slide 35</vt:lpstr>
      <vt:lpstr>More on (exclusive) Event gateway</vt:lpstr>
      <vt:lpstr>Slide 37</vt:lpstr>
      <vt:lpstr>Merge and join concepts: “tokens”</vt:lpstr>
      <vt:lpstr>Exclusive (X-OR) “merge”</vt:lpstr>
      <vt:lpstr>Slide 40</vt:lpstr>
      <vt:lpstr>Slide 41</vt:lpstr>
      <vt:lpstr>Alternative representation (AND Gateway)</vt:lpstr>
      <vt:lpstr>Some general guidelines when modeling…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Flow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Next Class Review of BPMN Concepts with Illustrations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Bottom-lines of Session 7 and BPMN</dc:title>
  <dc:creator>karpagam manavalan</dc:creator>
  <cp:lastModifiedBy>cse4</cp:lastModifiedBy>
  <cp:revision>57</cp:revision>
  <dcterms:modified xsi:type="dcterms:W3CDTF">2021-08-09T17:08:31Z</dcterms:modified>
</cp:coreProperties>
</file>